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6"/>
      <p:bold r:id="rId17"/>
    </p:embeddedFont>
    <p:embeddedFont>
      <p:font typeface="PT Sans Narrow" panose="020B0506020203020204" pitchFamily="34" charset="0"/>
      <p:regular r:id="rId18"/>
      <p:bold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qveJc5xqes+33hG0NERAb4Kko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1" name="Google Shape;1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" name="Google Shape;11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3" name="Google Shape;12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5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15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15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15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15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15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15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15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15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7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0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2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22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4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24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 i="0" u="none" strike="noStrike" cap="none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ahara-o5-public.s3.us-west-2.amazonaws.com/media/36483/Parent-Involvement-and-Engagement-Policy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ahara-o5-public.s3.us-west-2.amazonaws.com/media/35729/Student-Parent-School-Compact-Policy-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onnevilleacademy.org/policies-procedure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>
            <a:spLocks noGrp="1"/>
          </p:cNvSpPr>
          <p:nvPr>
            <p:ph type="ctrTitle"/>
          </p:nvPr>
        </p:nvSpPr>
        <p:spPr>
          <a:xfrm>
            <a:off x="1003650" y="4044889"/>
            <a:ext cx="7136700" cy="10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 dirty="0">
                <a:solidFill>
                  <a:schemeClr val="accent3"/>
                </a:solidFill>
              </a:rPr>
              <a:t>Bonneville Academy</a:t>
            </a:r>
            <a:endParaRPr dirty="0">
              <a:solidFill>
                <a:schemeClr val="accent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endParaRPr sz="2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 dirty="0"/>
              <a:t>Reading Achievement Throughout the School and Title I Overview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endParaRPr sz="2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 dirty="0">
                <a:solidFill>
                  <a:schemeClr val="accent3"/>
                </a:solidFill>
              </a:rPr>
              <a:t>2026-2027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 txBox="1">
            <a:spLocks noGrp="1"/>
          </p:cNvSpPr>
          <p:nvPr>
            <p:ph type="title"/>
          </p:nvPr>
        </p:nvSpPr>
        <p:spPr>
          <a:xfrm>
            <a:off x="311700" y="7340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What is Title I?</a:t>
            </a:r>
            <a:endParaRPr sz="4000" u="sng"/>
          </a:p>
        </p:txBody>
      </p:sp>
      <p:sp>
        <p:nvSpPr>
          <p:cNvPr id="72" name="Google Shape;72;p2"/>
          <p:cNvSpPr txBox="1">
            <a:spLocks noGrp="1"/>
          </p:cNvSpPr>
          <p:nvPr>
            <p:ph type="body" idx="1"/>
          </p:nvPr>
        </p:nvSpPr>
        <p:spPr>
          <a:xfrm>
            <a:off x="120875" y="704600"/>
            <a:ext cx="89037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Title I Part A, of the Elementary and Secondary Education Act (ESEA), provides financial assistance to districts and schools with high numbers of students from families who are considered “at-risk” or “disadvantaged”.</a:t>
            </a:r>
            <a:endParaRPr sz="2200"/>
          </a:p>
          <a:p>
            <a:pPr marL="457200" lvl="0" indent="-3683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Economically disadvantaged, disabled, migrants, or those who have limited English proficiency. </a:t>
            </a:r>
            <a:endParaRPr sz="220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200"/>
              <a:t>The goal behind Title I is to “ensure all children have a fair, equal, and significant opportunity to obtain a high quality education and reach at least proficiency in state academic standards and assessments”.</a:t>
            </a:r>
            <a:endParaRPr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"/>
          <p:cNvSpPr txBox="1">
            <a:spLocks noGrp="1"/>
          </p:cNvSpPr>
          <p:nvPr>
            <p:ph type="title"/>
          </p:nvPr>
        </p:nvSpPr>
        <p:spPr>
          <a:xfrm>
            <a:off x="311700" y="-9245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Title I Fund Approaches</a:t>
            </a:r>
            <a:endParaRPr sz="4000" u="sng"/>
          </a:p>
        </p:txBody>
      </p:sp>
      <p:sp>
        <p:nvSpPr>
          <p:cNvPr id="78" name="Google Shape;78;p3"/>
          <p:cNvSpPr txBox="1">
            <a:spLocks noGrp="1"/>
          </p:cNvSpPr>
          <p:nvPr>
            <p:ph type="body" idx="1"/>
          </p:nvPr>
        </p:nvSpPr>
        <p:spPr>
          <a:xfrm>
            <a:off x="80575" y="580525"/>
            <a:ext cx="89709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Title I provides funds to schools and districts to provide additional support and learning opportunities so all students can master the curriculum and meet the states challenging standards.</a:t>
            </a:r>
            <a:endParaRPr sz="220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Two Approaches: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Targeted Approach: Only the percentage of students who are considered “at-risk” or “disadvantaged” are getting supports with funds.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en" sz="2200"/>
              <a:t>Whole School Approach: Whole school regardless of students who considered “at-risk” or “disadvantaged” are getting supports based on needs.</a:t>
            </a:r>
            <a:endParaRPr sz="2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>
            <a:spLocks noGrp="1"/>
          </p:cNvSpPr>
          <p:nvPr>
            <p:ph type="title"/>
          </p:nvPr>
        </p:nvSpPr>
        <p:spPr>
          <a:xfrm>
            <a:off x="120875" y="-12175"/>
            <a:ext cx="89172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How does Bonneville Academy use </a:t>
            </a:r>
            <a:endParaRPr sz="4000" u="sng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Title I Funds?</a:t>
            </a:r>
            <a:endParaRPr sz="4000" u="sng"/>
          </a:p>
        </p:txBody>
      </p:sp>
      <p:sp>
        <p:nvSpPr>
          <p:cNvPr id="84" name="Google Shape;84;p4"/>
          <p:cNvSpPr txBox="1">
            <a:spLocks noGrp="1"/>
          </p:cNvSpPr>
          <p:nvPr>
            <p:ph type="body" idx="1"/>
          </p:nvPr>
        </p:nvSpPr>
        <p:spPr>
          <a:xfrm>
            <a:off x="235500" y="1342525"/>
            <a:ext cx="37128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 dirty="0"/>
              <a:t>About 28% of students qualify as “at-risk” but there is also a large academic need. </a:t>
            </a:r>
            <a:endParaRPr sz="2200" dirty="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 sz="2200" dirty="0"/>
              <a:t>Bonneville Academy has established that we will allocate these funds for tiered support for our students. </a:t>
            </a:r>
            <a:r>
              <a:rPr lang="en" sz="2400" dirty="0"/>
              <a:t> </a:t>
            </a:r>
            <a:endParaRPr sz="2400" dirty="0"/>
          </a:p>
        </p:txBody>
      </p:sp>
      <p:pic>
        <p:nvPicPr>
          <p:cNvPr id="85" name="Google Shape;8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7800" y="1304825"/>
            <a:ext cx="4911960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>
            <a:spLocks noGrp="1"/>
          </p:cNvSpPr>
          <p:nvPr>
            <p:ph type="title"/>
          </p:nvPr>
        </p:nvSpPr>
        <p:spPr>
          <a:xfrm>
            <a:off x="311700" y="967200"/>
            <a:ext cx="8571300" cy="9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6000"/>
              <a:t>Why Use Title I for Tier 2 Support?</a:t>
            </a:r>
            <a:endParaRPr sz="6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>
            <a:spLocks noGrp="1"/>
          </p:cNvSpPr>
          <p:nvPr>
            <p:ph type="title"/>
          </p:nvPr>
        </p:nvSpPr>
        <p:spPr>
          <a:xfrm>
            <a:off x="311700" y="106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2026 Acadience Achievement</a:t>
            </a:r>
            <a:endParaRPr sz="4000" u="sng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D5E81F-E973-A3BC-70D7-9ECD2C71F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144" y="789708"/>
            <a:ext cx="5394766" cy="34567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>
            <a:spLocks noGrp="1"/>
          </p:cNvSpPr>
          <p:nvPr>
            <p:ph type="title"/>
          </p:nvPr>
        </p:nvSpPr>
        <p:spPr>
          <a:xfrm>
            <a:off x="311700" y="18987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u="sng" dirty="0"/>
              <a:t>School Goals and Use of Title I Funds</a:t>
            </a:r>
            <a:endParaRPr u="sng" dirty="0"/>
          </a:p>
        </p:txBody>
      </p:sp>
      <p:sp>
        <p:nvSpPr>
          <p:cNvPr id="102" name="Google Shape;102;p7"/>
          <p:cNvSpPr txBox="1">
            <a:spLocks noGrp="1"/>
          </p:cNvSpPr>
          <p:nvPr>
            <p:ph type="body" idx="1"/>
          </p:nvPr>
        </p:nvSpPr>
        <p:spPr>
          <a:xfrm>
            <a:off x="0" y="807220"/>
            <a:ext cx="9144000" cy="834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000" b="1" dirty="0"/>
              <a:t>Bonneville Academy’s Overarching Goal for the 2026-2027 School Year 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6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38A27C-F70C-0CDE-3F19-20B29CC3F669}"/>
              </a:ext>
            </a:extLst>
          </p:cNvPr>
          <p:cNvSpPr txBox="1"/>
          <p:nvPr/>
        </p:nvSpPr>
        <p:spPr>
          <a:xfrm>
            <a:off x="145474" y="1357848"/>
            <a:ext cx="8998526" cy="3454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b="1" dirty="0"/>
              <a:t>Goal 1 - Mathematics</a:t>
            </a:r>
          </a:p>
          <a:p>
            <a:r>
              <a:rPr lang="en-US" sz="950" dirty="0"/>
              <a:t>Bonneville Academy will improve student achievement in mathematics through targeted academic interventions, extended learning opportunities, additional instructional support, professional development, technology, instructional resources, and after-school programming.</a:t>
            </a:r>
          </a:p>
          <a:p>
            <a:endParaRPr lang="en-US" sz="950" dirty="0"/>
          </a:p>
          <a:p>
            <a:r>
              <a:rPr lang="en-US" sz="950" dirty="0"/>
              <a:t>Student progress will be measured using:</a:t>
            </a:r>
          </a:p>
          <a:p>
            <a:endParaRPr lang="en-US" sz="950" dirty="0"/>
          </a:p>
          <a:p>
            <a:pPr lvl="0"/>
            <a:r>
              <a:rPr lang="en-US" sz="950" b="1" dirty="0"/>
              <a:t>Grades K-3:</a:t>
            </a:r>
            <a:r>
              <a:rPr lang="en-US" sz="950" dirty="0"/>
              <a:t> </a:t>
            </a:r>
            <a:r>
              <a:rPr lang="en-US" sz="950" dirty="0" err="1"/>
              <a:t>Acadience</a:t>
            </a:r>
            <a:r>
              <a:rPr lang="en-US" sz="950" dirty="0"/>
              <a:t> Math assessments, with a goal of increasing the percentage of students meeting or exceeding benchmark expectations by at least </a:t>
            </a:r>
            <a:r>
              <a:rPr lang="en-US" sz="950" b="1" dirty="0"/>
              <a:t>3 percentage points</a:t>
            </a:r>
            <a:r>
              <a:rPr lang="en-US" sz="950" dirty="0"/>
              <a:t> from Beginning of Year (BOY) to End of Year (EOY).</a:t>
            </a:r>
          </a:p>
          <a:p>
            <a:pPr lvl="0"/>
            <a:endParaRPr lang="en-US" sz="950" dirty="0"/>
          </a:p>
          <a:p>
            <a:pPr lvl="0"/>
            <a:r>
              <a:rPr lang="en-US" sz="950" b="1" dirty="0"/>
              <a:t>Grades 3-8:</a:t>
            </a:r>
            <a:r>
              <a:rPr lang="en-US" sz="950" dirty="0"/>
              <a:t> RISE Mathematics assessments, with a goal of increasing the percentage of students demonstrating proficiency by at least </a:t>
            </a:r>
            <a:r>
              <a:rPr lang="en-US" sz="950" b="1" dirty="0"/>
              <a:t>3 percentage points</a:t>
            </a:r>
            <a:r>
              <a:rPr lang="en-US" sz="950" dirty="0"/>
              <a:t> compared to the previous school year.</a:t>
            </a:r>
          </a:p>
          <a:p>
            <a:pPr lvl="0"/>
            <a:endParaRPr lang="en-US" sz="950" dirty="0"/>
          </a:p>
          <a:p>
            <a:r>
              <a:rPr lang="en-US" sz="950" b="1" dirty="0"/>
              <a:t>Goal 2 – English Language Arts/Reading</a:t>
            </a:r>
          </a:p>
          <a:p>
            <a:r>
              <a:rPr lang="en-US" sz="950" dirty="0"/>
              <a:t>Bonneville Academy will improve student achievement in English Language Arts (ELA) and reading through targeted academic interventions, extended learning opportunities, additional instructional support, professional development, technology, instructional resources, and before- or after-school programming.</a:t>
            </a:r>
          </a:p>
          <a:p>
            <a:endParaRPr lang="en-US" sz="950" dirty="0"/>
          </a:p>
          <a:p>
            <a:r>
              <a:rPr lang="en-US" sz="950" dirty="0"/>
              <a:t>Student progress will be measured using:</a:t>
            </a:r>
          </a:p>
          <a:p>
            <a:endParaRPr lang="en-US" sz="950" dirty="0"/>
          </a:p>
          <a:p>
            <a:pPr lvl="0"/>
            <a:r>
              <a:rPr lang="en-US" sz="950" b="1" dirty="0"/>
              <a:t>Grades K-3:</a:t>
            </a:r>
            <a:r>
              <a:rPr lang="en-US" sz="950" dirty="0"/>
              <a:t> </a:t>
            </a:r>
            <a:r>
              <a:rPr lang="en-US" sz="950" dirty="0" err="1"/>
              <a:t>Acadience</a:t>
            </a:r>
            <a:r>
              <a:rPr lang="en-US" sz="950" dirty="0"/>
              <a:t> Reading assessments, with a goal of increasing the percentage of students meeting or exceeding benchmark expectations by at least </a:t>
            </a:r>
            <a:r>
              <a:rPr lang="en-US" sz="950" b="1" dirty="0"/>
              <a:t>3 percentage points</a:t>
            </a:r>
            <a:r>
              <a:rPr lang="en-US" sz="950" dirty="0"/>
              <a:t> from Beginning of Year (BOY) to End of Year (EOY).</a:t>
            </a:r>
          </a:p>
          <a:p>
            <a:pPr lvl="0"/>
            <a:endParaRPr lang="en-US" sz="950" dirty="0"/>
          </a:p>
          <a:p>
            <a:pPr lvl="0"/>
            <a:r>
              <a:rPr lang="en-US" sz="950" b="1" dirty="0"/>
              <a:t>Grades 3-8:</a:t>
            </a:r>
            <a:r>
              <a:rPr lang="en-US" sz="950" dirty="0"/>
              <a:t> RISE English Language Arts assessments, with a goal of increasing the percentage of students demonstrating proficiency by at least </a:t>
            </a:r>
            <a:r>
              <a:rPr lang="en-US" sz="950" b="1" dirty="0"/>
              <a:t>3 percentage points</a:t>
            </a:r>
            <a:r>
              <a:rPr lang="en-US" sz="950" dirty="0"/>
              <a:t> compared to the previous school year.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>
            <a:spLocks noGrp="1"/>
          </p:cNvSpPr>
          <p:nvPr>
            <p:ph type="title"/>
          </p:nvPr>
        </p:nvSpPr>
        <p:spPr>
          <a:xfrm>
            <a:off x="311700" y="163000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000" u="sng"/>
              <a:t>How can you help in this process?</a:t>
            </a:r>
            <a:endParaRPr sz="4000" u="sng"/>
          </a:p>
        </p:txBody>
      </p:sp>
      <p:sp>
        <p:nvSpPr>
          <p:cNvPr id="108" name="Google Shape;108;p8"/>
          <p:cNvSpPr txBox="1">
            <a:spLocks noGrp="1"/>
          </p:cNvSpPr>
          <p:nvPr>
            <p:ph type="body" idx="1"/>
          </p:nvPr>
        </p:nvSpPr>
        <p:spPr>
          <a:xfrm>
            <a:off x="311700" y="1024600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/>
              <a:t>We know parents and family members are huge for student success and we thank you for all that you do! 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Some are on school committees which plan and vote for things that our school needs.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Some volunteer in their child’s classroom.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Many work with their child at home to continue their learning and reach out to the teacher.</a:t>
            </a:r>
            <a:endParaRPr sz="2200"/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-"/>
            </a:pPr>
            <a:r>
              <a:rPr lang="en" sz="2200"/>
              <a:t>Plus so many other ways to help! </a:t>
            </a:r>
            <a:endParaRPr sz="2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Parent Rights</a:t>
            </a:r>
            <a:endParaRPr/>
          </a:p>
        </p:txBody>
      </p:sp>
      <p:sp>
        <p:nvSpPr>
          <p:cNvPr id="114" name="Google Shape;114;p9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Parents have a right to know: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curriculum and assessments the school uses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qualifications of the teachers and paraprofessionals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academic growth of their students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Information regarding the Title I program and how funds are used</a:t>
            </a:r>
            <a:endParaRPr/>
          </a:p>
          <a:p>
            <a: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 policies that are used to govern the Title I program</a:t>
            </a:r>
            <a:endParaRPr/>
          </a:p>
          <a:p>
            <a:pPr marL="596900" lvl="1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rPr lang="en"/>
              <a:t>	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Parent Involvement</a:t>
            </a:r>
            <a:endParaRPr/>
          </a:p>
        </p:txBody>
      </p:sp>
      <p:sp>
        <p:nvSpPr>
          <p:cNvPr id="120" name="Google Shape;120;p10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8323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>
                <a:solidFill>
                  <a:srgbClr val="342E22"/>
                </a:solidFill>
              </a:rPr>
              <a:t>Parents will have the following opportunities to be involved/engaged at Bonneville Academy: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rgbClr val="342E22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● Committee Member – Bonneville Academy will have a variety of committees including: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Governance, Parent Teacher Organization, School Trust Lands, Academic Excellence and other board and administration created committees 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● Participate with the Parent Teacher Organization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● Volunteer in the general education classroom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● Attend special programs including: Concerts, art programs, STEM Fair, and any other school sponsored programs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>
                <a:solidFill>
                  <a:srgbClr val="342E22"/>
                </a:solidFill>
              </a:rPr>
              <a:t>● Annually parents will be asked for feedback regarding school policies and practices. Surveys will be made available to determine family and parent satisfaction.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Parent Engagement	</a:t>
            </a:r>
            <a:endParaRPr/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/>
              <a:t>Bonneville Academy will engage parents in the development of its Title I school plan and in the process of school review and improvement.</a:t>
            </a:r>
            <a:endParaRPr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A Title I school plan committee will be created. The committee will meet at least twice per year.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The school will invite at least two parents to participate in the committee to help develop the school Title I plan. Parents will review information, attend scheduled meetings and give input in the development of the plan.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Achievement data will be shared with parents.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Parents will be invited to give input regarding academic goals.</a:t>
            </a:r>
            <a:endParaRPr/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400"/>
              <a:t>Parents and faculty will discuss evidence-based instructional practices.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400" u="sng">
                <a:solidFill>
                  <a:schemeClr val="hlink"/>
                </a:solidFill>
                <a:hlinkClick r:id="rId3"/>
              </a:rPr>
              <a:t>https://vahara-o5-public.s3.us-west-2.amazonaws.com/media/36483/Parent-Involvement-and-Engagement-Policy.pdf</a:t>
            </a:r>
            <a:endParaRPr sz="140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/>
              <a:t>Student-Parent-School Compact</a:t>
            </a:r>
            <a:endParaRPr/>
          </a:p>
        </p:txBody>
      </p:sp>
      <p:sp>
        <p:nvSpPr>
          <p:cNvPr id="132" name="Google Shape;132;p12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dirty="0"/>
              <a:t>Bonneville Academy believes that student success occurs when families, students, and school staff work together to help students reach their greatest potential. Each person plays a valuable role and each has their own responsibilities. It is when we combine those responsibilities that we reach our highest achievement ability! 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u="sng" dirty="0">
                <a:solidFill>
                  <a:schemeClr val="hlink"/>
                </a:solidFill>
                <a:hlinkClick r:id="rId3"/>
              </a:rPr>
              <a:t>https://vahara-o5-public.s3.us-west-2.amazonaws.com/media/35729/Student-Parent-School-Compact-Policy-.pdf</a:t>
            </a:r>
            <a:endParaRPr dirty="0"/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>
            <a:spLocks noGrp="1"/>
          </p:cNvSpPr>
          <p:nvPr>
            <p:ph type="title"/>
          </p:nvPr>
        </p:nvSpPr>
        <p:spPr>
          <a:xfrm>
            <a:off x="311700" y="-387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u="sng"/>
              <a:t>If you have any questions or concerns:</a:t>
            </a:r>
            <a:endParaRPr u="sng"/>
          </a:p>
        </p:txBody>
      </p:sp>
      <p:sp>
        <p:nvSpPr>
          <p:cNvPr id="138" name="Google Shape;138;p13"/>
          <p:cNvSpPr txBox="1">
            <a:spLocks noGrp="1"/>
          </p:cNvSpPr>
          <p:nvPr>
            <p:ph type="body" idx="1"/>
          </p:nvPr>
        </p:nvSpPr>
        <p:spPr>
          <a:xfrm>
            <a:off x="-192101" y="920400"/>
            <a:ext cx="4963885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rgbClr val="0070C0"/>
                </a:solidFill>
              </a:rPr>
              <a:t>Juliette Herrera</a:t>
            </a:r>
            <a:endParaRPr sz="150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rgbClr val="0070C0"/>
                </a:solidFill>
              </a:rPr>
              <a:t>Director</a:t>
            </a:r>
            <a:endParaRPr sz="150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rgbClr val="0070C0"/>
                </a:solidFill>
              </a:rPr>
              <a:t>juliette.herrera@bonnevilleacademy.org</a:t>
            </a:r>
            <a:endParaRPr sz="1500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rgbClr val="0070C0"/>
                </a:solidFill>
              </a:rPr>
              <a:t>435-315-2080</a:t>
            </a:r>
            <a:endParaRPr sz="300">
              <a:solidFill>
                <a:srgbClr val="0070C0"/>
              </a:solidFill>
            </a:endParaRPr>
          </a:p>
        </p:txBody>
      </p:sp>
      <p:sp>
        <p:nvSpPr>
          <p:cNvPr id="139" name="Google Shape;139;p13"/>
          <p:cNvSpPr txBox="1">
            <a:spLocks noGrp="1"/>
          </p:cNvSpPr>
          <p:nvPr>
            <p:ph type="body" idx="1"/>
          </p:nvPr>
        </p:nvSpPr>
        <p:spPr>
          <a:xfrm>
            <a:off x="4095825" y="966675"/>
            <a:ext cx="4963800" cy="55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 dirty="0">
                <a:solidFill>
                  <a:srgbClr val="4A86E8"/>
                </a:solidFill>
              </a:rPr>
              <a:t>Michael Spendlove</a:t>
            </a:r>
            <a:endParaRPr sz="1500" dirty="0">
              <a:solidFill>
                <a:srgbClr val="4A86E8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 dirty="0">
                <a:solidFill>
                  <a:srgbClr val="4A86E8"/>
                </a:solidFill>
              </a:rPr>
              <a:t>Academic/SPED Director</a:t>
            </a:r>
            <a:endParaRPr sz="1500" dirty="0">
              <a:solidFill>
                <a:srgbClr val="4A86E8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 dirty="0">
                <a:solidFill>
                  <a:srgbClr val="4A86E8"/>
                </a:solidFill>
              </a:rPr>
              <a:t>michael.spendlove@bonnevilleacademy.org</a:t>
            </a:r>
            <a:endParaRPr sz="1500" dirty="0">
              <a:solidFill>
                <a:srgbClr val="4A86E8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500" dirty="0">
                <a:solidFill>
                  <a:srgbClr val="4A86E8"/>
                </a:solidFill>
              </a:rPr>
              <a:t>435-315-2080</a:t>
            </a:r>
            <a:endParaRPr sz="300" dirty="0"/>
          </a:p>
          <a:p>
            <a:pPr marL="0" lvl="0" indent="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dirty="0"/>
          </a:p>
        </p:txBody>
      </p:sp>
      <p:sp>
        <p:nvSpPr>
          <p:cNvPr id="140" name="Google Shape;140;p13"/>
          <p:cNvSpPr txBox="1"/>
          <p:nvPr/>
        </p:nvSpPr>
        <p:spPr>
          <a:xfrm>
            <a:off x="1037345" y="3599691"/>
            <a:ext cx="64239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To learn more about the Title I policies visit the Bonneville Academy website at this link: https://bonnevilleacademy.org/policies/</a:t>
            </a:r>
            <a:endParaRPr sz="14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1021</Words>
  <Application>Microsoft Office PowerPoint</Application>
  <PresentationFormat>On-screen Show (16:9)</PresentationFormat>
  <Paragraphs>86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PT Sans Narrow</vt:lpstr>
      <vt:lpstr>Arial</vt:lpstr>
      <vt:lpstr>Open Sans</vt:lpstr>
      <vt:lpstr>Tropic</vt:lpstr>
      <vt:lpstr>Bonneville Academy  Reading Achievement Throughout the School and Title I Overview  2026-2027</vt:lpstr>
      <vt:lpstr>What is Title I?</vt:lpstr>
      <vt:lpstr>Title I Fund Approaches</vt:lpstr>
      <vt:lpstr>How does Bonneville Academy use  Title I Funds?</vt:lpstr>
      <vt:lpstr>Why Use Title I for Tier 2 Support?</vt:lpstr>
      <vt:lpstr>2026 Acadience Achievement</vt:lpstr>
      <vt:lpstr>School Goals and Use of Title I Funds</vt:lpstr>
      <vt:lpstr>How can you help in this process?</vt:lpstr>
      <vt:lpstr>Parent Rights</vt:lpstr>
      <vt:lpstr>Parent Involvement</vt:lpstr>
      <vt:lpstr>Parent Engagement </vt:lpstr>
      <vt:lpstr>Student-Parent-School Compact</vt:lpstr>
      <vt:lpstr>If you have any questions or concerns: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Juliette Herrera</dc:creator>
  <cp:lastModifiedBy>Juliette Herrera</cp:lastModifiedBy>
  <cp:revision>6</cp:revision>
  <dcterms:modified xsi:type="dcterms:W3CDTF">2026-11-02T20:36:24Z</dcterms:modified>
</cp:coreProperties>
</file>