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9144000" cy="5143500" type="screen16x9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5C6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7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800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rgbClr val="063763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200" b="1" i="0">
                <a:solidFill>
                  <a:srgbClr val="BE1945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rgbClr val="063763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1" i="0">
                <a:solidFill>
                  <a:srgbClr val="063763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3324" y="656310"/>
            <a:ext cx="6789420" cy="6762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1" i="0">
                <a:solidFill>
                  <a:srgbClr val="063763"/>
                </a:solidFill>
                <a:latin typeface="Montserrat"/>
                <a:cs typeface="Montserra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96525" y="1310157"/>
            <a:ext cx="8272145" cy="26206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rgbClr val="BE1945"/>
                </a:solidFill>
                <a:latin typeface="Montserrat SemiBold"/>
                <a:cs typeface="Montserrat SemiBold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4783455"/>
            <a:ext cx="292608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1466" y="2005131"/>
            <a:ext cx="8686800" cy="1896673"/>
          </a:xfrm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810"/>
              </a:spcBef>
              <a:tabLst>
                <a:tab pos="1675764" algn="l"/>
                <a:tab pos="3828415" algn="l"/>
                <a:tab pos="5198745" algn="l"/>
                <a:tab pos="5524500" algn="l"/>
              </a:tabLst>
            </a:pPr>
            <a:r>
              <a:rPr lang="en-US" sz="4800" spc="-40" dirty="0">
                <a:solidFill>
                  <a:srgbClr val="002060"/>
                </a:solidFill>
                <a:latin typeface="Maragsa Display" pitchFamily="50" charset="0"/>
              </a:rPr>
              <a:t>2026/2027</a:t>
            </a:r>
            <a:br>
              <a:rPr lang="en-US" sz="4800" spc="-40" dirty="0">
                <a:solidFill>
                  <a:srgbClr val="002060"/>
                </a:solidFill>
                <a:latin typeface="Maragsa Display" pitchFamily="50" charset="0"/>
              </a:rPr>
            </a:br>
            <a:r>
              <a:rPr sz="4800" dirty="0">
                <a:solidFill>
                  <a:srgbClr val="002060"/>
                </a:solidFill>
                <a:latin typeface="Maragsa Display" pitchFamily="50" charset="0"/>
              </a:rPr>
              <a:t>	Annual</a:t>
            </a:r>
            <a:r>
              <a:rPr lang="en-US" sz="4800" dirty="0">
                <a:solidFill>
                  <a:srgbClr val="002060"/>
                </a:solidFill>
                <a:latin typeface="Maragsa Display" pitchFamily="50" charset="0"/>
              </a:rPr>
              <a:t> </a:t>
            </a:r>
            <a:r>
              <a:rPr sz="4800" dirty="0">
                <a:solidFill>
                  <a:srgbClr val="002060"/>
                </a:solidFill>
                <a:latin typeface="Maragsa Display" pitchFamily="50" charset="0"/>
              </a:rPr>
              <a:t>Title</a:t>
            </a:r>
            <a:r>
              <a:rPr lang="en-US" sz="4800" dirty="0">
                <a:solidFill>
                  <a:srgbClr val="002060"/>
                </a:solidFill>
                <a:latin typeface="Maragsa Display" pitchFamily="50" charset="0"/>
              </a:rPr>
              <a:t> </a:t>
            </a:r>
            <a:r>
              <a:rPr sz="4800" dirty="0">
                <a:solidFill>
                  <a:srgbClr val="002060"/>
                </a:solidFill>
                <a:latin typeface="Maragsa Display" pitchFamily="50" charset="0"/>
              </a:rPr>
              <a:t>I	Meeti</a:t>
            </a:r>
            <a:r>
              <a:rPr sz="4800" spc="10" dirty="0">
                <a:solidFill>
                  <a:srgbClr val="002060"/>
                </a:solidFill>
                <a:latin typeface="Maragsa Display" pitchFamily="50" charset="0"/>
              </a:rPr>
              <a:t>n</a:t>
            </a:r>
            <a:r>
              <a:rPr sz="4800" dirty="0">
                <a:solidFill>
                  <a:srgbClr val="002060"/>
                </a:solidFill>
                <a:latin typeface="Maragsa Display" pitchFamily="50" charset="0"/>
              </a:rPr>
              <a:t>g</a:t>
            </a:r>
          </a:p>
          <a:p>
            <a:pPr marL="1227455" algn="ctr">
              <a:lnSpc>
                <a:spcPct val="100000"/>
              </a:lnSpc>
              <a:spcBef>
                <a:spcPts val="300"/>
              </a:spcBef>
            </a:pPr>
            <a:r>
              <a:rPr lang="en-US" sz="1800" b="0" spc="190" dirty="0">
                <a:solidFill>
                  <a:srgbClr val="95C6FA"/>
                </a:solidFill>
                <a:latin typeface="Montserrat ExtraBold" pitchFamily="2" charset="0"/>
                <a:cs typeface="Book Antiqua"/>
              </a:rPr>
              <a:t>August 6, 2026</a:t>
            </a:r>
            <a:r>
              <a:rPr sz="1800" b="0" spc="30" dirty="0">
                <a:solidFill>
                  <a:srgbClr val="95C6FA"/>
                </a:solidFill>
                <a:latin typeface="Montserrat ExtraBold" pitchFamily="2" charset="0"/>
                <a:cs typeface="Book Antiqua"/>
              </a:rPr>
              <a:t> </a:t>
            </a:r>
            <a:r>
              <a:rPr lang="en-US" sz="1800" b="0" spc="90" dirty="0">
                <a:solidFill>
                  <a:srgbClr val="95C6FA"/>
                </a:solidFill>
                <a:latin typeface="Montserrat ExtraBold" pitchFamily="2" charset="0"/>
                <a:cs typeface="Book Antiqua"/>
              </a:rPr>
              <a:t>–</a:t>
            </a:r>
            <a:r>
              <a:rPr sz="1800" b="0" spc="30" dirty="0">
                <a:solidFill>
                  <a:srgbClr val="95C6FA"/>
                </a:solidFill>
                <a:latin typeface="Montserrat ExtraBold" pitchFamily="2" charset="0"/>
                <a:cs typeface="Book Antiqua"/>
              </a:rPr>
              <a:t> </a:t>
            </a:r>
            <a:r>
              <a:rPr lang="en-US" sz="1800" b="0" spc="145" dirty="0">
                <a:solidFill>
                  <a:srgbClr val="95C6FA"/>
                </a:solidFill>
                <a:latin typeface="Montserrat ExtraBold" pitchFamily="2" charset="0"/>
                <a:cs typeface="Book Antiqua"/>
              </a:rPr>
              <a:t>Building 2 Auditorium</a:t>
            </a:r>
            <a:endParaRPr sz="1800" dirty="0">
              <a:solidFill>
                <a:srgbClr val="95C6FA"/>
              </a:solidFill>
              <a:latin typeface="Montserrat ExtraBold" pitchFamily="2" charset="0"/>
              <a:cs typeface="Book Antiqua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FF3678F-2AB6-CBF2-BC3F-FDB72E2F15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974" y="392036"/>
            <a:ext cx="7315200" cy="1828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428268"/>
            <a:ext cx="724027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521460" algn="l"/>
                <a:tab pos="1881505" algn="l"/>
                <a:tab pos="3059430" algn="l"/>
                <a:tab pos="3853179" algn="l"/>
                <a:tab pos="5048885" algn="l"/>
              </a:tabLst>
            </a:pPr>
            <a:r>
              <a:rPr sz="4500" b="1" spc="-250" dirty="0">
                <a:latin typeface="Montserrat ExtraBold"/>
                <a:cs typeface="Montserrat ExtraBold"/>
              </a:rPr>
              <a:t>W</a:t>
            </a:r>
            <a:r>
              <a:rPr sz="4500" b="1" dirty="0">
                <a:latin typeface="Montserrat ExtraBold"/>
                <a:cs typeface="Montserrat ExtraBold"/>
              </a:rPr>
              <a:t>el</a:t>
            </a:r>
            <a:r>
              <a:rPr sz="4500" b="1" spc="-30" dirty="0">
                <a:latin typeface="Montserrat ExtraBold"/>
                <a:cs typeface="Montserrat ExtraBold"/>
              </a:rPr>
              <a:t>c</a:t>
            </a:r>
            <a:r>
              <a:rPr sz="4500" b="1" dirty="0">
                <a:latin typeface="Montserrat ExtraBold"/>
                <a:cs typeface="Montserrat ExtraBold"/>
              </a:rPr>
              <a:t>o</a:t>
            </a:r>
            <a:r>
              <a:rPr sz="4500" b="1" spc="30" dirty="0">
                <a:latin typeface="Montserrat ExtraBold"/>
                <a:cs typeface="Montserrat ExtraBold"/>
              </a:rPr>
              <a:t>m</a:t>
            </a:r>
            <a:r>
              <a:rPr sz="4500" b="1" dirty="0">
                <a:latin typeface="Montserrat ExtraBold"/>
                <a:cs typeface="Montserrat ExtraBold"/>
              </a:rPr>
              <a:t>e	</a:t>
            </a:r>
            <a:r>
              <a:rPr sz="4500" b="1" spc="-70" dirty="0">
                <a:latin typeface="Montserrat ExtraBold"/>
                <a:cs typeface="Montserrat ExtraBold"/>
              </a:rPr>
              <a:t>t</a:t>
            </a:r>
            <a:r>
              <a:rPr sz="4500" b="1" dirty="0">
                <a:latin typeface="Montserrat ExtraBold"/>
                <a:cs typeface="Montserrat ExtraBold"/>
              </a:rPr>
              <a:t>o	our	Annual  Title	I	</a:t>
            </a:r>
            <a:r>
              <a:rPr sz="4500" b="1" spc="5" dirty="0">
                <a:latin typeface="Montserrat ExtraBold"/>
                <a:cs typeface="Montserrat ExtraBold"/>
              </a:rPr>
              <a:t>meeting</a:t>
            </a:r>
            <a:endParaRPr sz="45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71767" y="1836406"/>
            <a:ext cx="7811134" cy="3126105"/>
          </a:xfrm>
          <a:prstGeom prst="rect">
            <a:avLst/>
          </a:prstGeom>
        </p:spPr>
        <p:txBody>
          <a:bodyPr vert="horz" wrap="square" lIns="0" tIns="172085" rIns="0" bIns="0" rtlCol="0">
            <a:spAutoFit/>
          </a:bodyPr>
          <a:lstStyle/>
          <a:p>
            <a:pPr marL="589280" algn="ctr">
              <a:lnSpc>
                <a:spcPct val="100000"/>
              </a:lnSpc>
              <a:spcBef>
                <a:spcPts val="1355"/>
              </a:spcBef>
            </a:pPr>
            <a:r>
              <a:rPr sz="2450" b="1" u="heavy" dirty="0">
                <a:solidFill>
                  <a:srgbClr val="BE1945"/>
                </a:solidFill>
                <a:uFill>
                  <a:solidFill>
                    <a:srgbClr val="BE1945"/>
                  </a:solidFill>
                </a:uFill>
                <a:latin typeface="Montserrat SemiBold"/>
                <a:cs typeface="Montserrat SemiBold"/>
              </a:rPr>
              <a:t>Agenda</a:t>
            </a:r>
            <a:endParaRPr sz="2450">
              <a:latin typeface="Montserrat SemiBold"/>
              <a:cs typeface="Montserrat SemiBold"/>
            </a:endParaRPr>
          </a:p>
          <a:p>
            <a:pPr marL="394335" marR="5080" indent="-382270">
              <a:lnSpc>
                <a:spcPct val="100000"/>
              </a:lnSpc>
              <a:spcBef>
                <a:spcPts val="1019"/>
              </a:spcBef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The annual Title I meeting is a </a:t>
            </a:r>
            <a:r>
              <a:rPr sz="20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requirement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of all</a:t>
            </a:r>
            <a:r>
              <a:rPr sz="2000" b="1" spc="-55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schools  receiving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Title I funding.</a:t>
            </a:r>
            <a:endParaRPr sz="2000">
              <a:latin typeface="Montserrat SemiBold"/>
              <a:cs typeface="Montserrat SemiBold"/>
            </a:endParaRPr>
          </a:p>
          <a:p>
            <a:pPr marL="394335" indent="-382270">
              <a:lnSpc>
                <a:spcPct val="100000"/>
              </a:lnSpc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Mission of </a:t>
            </a:r>
            <a:r>
              <a:rPr sz="2000" b="1" spc="-30" dirty="0">
                <a:solidFill>
                  <a:srgbClr val="063763"/>
                </a:solidFill>
                <a:latin typeface="Montserrat SemiBold"/>
                <a:cs typeface="Montserrat SemiBold"/>
              </a:rPr>
              <a:t>LPA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Title I</a:t>
            </a:r>
            <a:r>
              <a:rPr sz="2000" b="1" spc="2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History</a:t>
            </a:r>
            <a:endParaRPr sz="2000">
              <a:latin typeface="Montserrat SemiBold"/>
              <a:cs typeface="Montserrat SemiBold"/>
            </a:endParaRPr>
          </a:p>
          <a:p>
            <a:pPr marL="394335" indent="-382270">
              <a:lnSpc>
                <a:spcPct val="100000"/>
              </a:lnSpc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PARENT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&amp; </a:t>
            </a:r>
            <a:r>
              <a:rPr sz="2000" b="1" spc="-35" dirty="0">
                <a:solidFill>
                  <a:srgbClr val="063763"/>
                </a:solidFill>
                <a:latin typeface="Montserrat SemiBold"/>
                <a:cs typeface="Montserrat SemiBold"/>
              </a:rPr>
              <a:t>FAMILY </a:t>
            </a:r>
            <a:r>
              <a:rPr sz="20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ENGAGEMENT</a:t>
            </a:r>
            <a:r>
              <a:rPr sz="2000" b="1" spc="4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POLICY</a:t>
            </a:r>
            <a:endParaRPr sz="2000">
              <a:latin typeface="Montserrat SemiBold"/>
              <a:cs typeface="Montserrat SemiBold"/>
            </a:endParaRPr>
          </a:p>
          <a:p>
            <a:pPr marL="394335" indent="-382270">
              <a:lnSpc>
                <a:spcPct val="100000"/>
              </a:lnSpc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School/Parent Compact</a:t>
            </a:r>
            <a:endParaRPr sz="2000">
              <a:latin typeface="Montserrat SemiBold"/>
              <a:cs typeface="Montserrat SemiBold"/>
            </a:endParaRPr>
          </a:p>
          <a:p>
            <a:pPr marL="394335" indent="-382270">
              <a:lnSpc>
                <a:spcPct val="100000"/>
              </a:lnSpc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How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Title I </a:t>
            </a:r>
            <a:r>
              <a:rPr sz="20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Funds are</a:t>
            </a:r>
            <a:r>
              <a:rPr sz="2000" b="1" spc="1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Used</a:t>
            </a:r>
            <a:endParaRPr sz="2000">
              <a:latin typeface="Montserrat SemiBold"/>
              <a:cs typeface="Montserrat SemiBold"/>
            </a:endParaRPr>
          </a:p>
          <a:p>
            <a:pPr marL="394335" indent="-382270">
              <a:lnSpc>
                <a:spcPct val="100000"/>
              </a:lnSpc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How Parents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can be</a:t>
            </a:r>
            <a:r>
              <a:rPr sz="2000" b="1" spc="1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20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Involved</a:t>
            </a:r>
            <a:endParaRPr sz="2000">
              <a:latin typeface="Montserrat SemiBold"/>
              <a:cs typeface="Montserrat SemiBold"/>
            </a:endParaRPr>
          </a:p>
          <a:p>
            <a:pPr marL="394335" indent="-382270">
              <a:lnSpc>
                <a:spcPct val="100000"/>
              </a:lnSpc>
              <a:buFont typeface="Arial"/>
              <a:buChar char="●"/>
              <a:tabLst>
                <a:tab pos="394335" algn="l"/>
                <a:tab pos="394970" algn="l"/>
              </a:tabLst>
            </a:pPr>
            <a:r>
              <a:rPr sz="20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Parent </a:t>
            </a:r>
            <a:r>
              <a:rPr sz="20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Rights Under Title I</a:t>
            </a:r>
            <a:endParaRPr sz="20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569843"/>
            <a:ext cx="4135120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15464" algn="l"/>
              </a:tabLst>
            </a:pPr>
            <a:r>
              <a:rPr sz="4500" b="1" dirty="0">
                <a:latin typeface="Montserrat ExtraBold"/>
                <a:cs typeface="Montserrat ExtraBold"/>
              </a:rPr>
              <a:t>L</a:t>
            </a:r>
            <a:r>
              <a:rPr sz="4500" b="1" spc="-200" dirty="0">
                <a:latin typeface="Montserrat ExtraBold"/>
                <a:cs typeface="Montserrat ExtraBold"/>
              </a:rPr>
              <a:t>P</a:t>
            </a:r>
            <a:r>
              <a:rPr sz="4500" b="1" spc="-170" dirty="0">
                <a:latin typeface="Montserrat ExtraBold"/>
                <a:cs typeface="Montserrat ExtraBold"/>
              </a:rPr>
              <a:t>A</a:t>
            </a:r>
            <a:r>
              <a:rPr sz="4500" b="1" spc="-85" dirty="0">
                <a:latin typeface="Montserrat ExtraBold"/>
                <a:cs typeface="Montserrat ExtraBold"/>
              </a:rPr>
              <a:t>’</a:t>
            </a:r>
            <a:r>
              <a:rPr sz="4500" b="1" dirty="0">
                <a:latin typeface="Montserrat ExtraBold"/>
                <a:cs typeface="Montserrat ExtraBold"/>
              </a:rPr>
              <a:t>s	Mission</a:t>
            </a:r>
            <a:endParaRPr sz="45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545953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450" spc="-5" dirty="0"/>
              <a:t>Legacy </a:t>
            </a:r>
            <a:r>
              <a:rPr sz="2450" spc="-20" dirty="0"/>
              <a:t>Preparatory </a:t>
            </a:r>
            <a:r>
              <a:rPr sz="2450" spc="-5" dirty="0"/>
              <a:t>Academy </a:t>
            </a:r>
            <a:r>
              <a:rPr sz="2450" dirty="0"/>
              <a:t>will cultivate  intellectual and </a:t>
            </a:r>
            <a:r>
              <a:rPr sz="2450" spc="-20" dirty="0"/>
              <a:t>moral </a:t>
            </a:r>
            <a:r>
              <a:rPr sz="2450" spc="5" dirty="0"/>
              <a:t>virtue </a:t>
            </a:r>
            <a:r>
              <a:rPr sz="2450" spc="-5" dirty="0"/>
              <a:t>according </a:t>
            </a:r>
            <a:r>
              <a:rPr sz="2450" spc="-20" dirty="0"/>
              <a:t>to </a:t>
            </a:r>
            <a:r>
              <a:rPr sz="2450" dirty="0"/>
              <a:t>the  classically </a:t>
            </a:r>
            <a:r>
              <a:rPr sz="2450" spc="-5" dirty="0"/>
              <a:t>based </a:t>
            </a:r>
            <a:r>
              <a:rPr sz="2450" dirty="0"/>
              <a:t>pillars of </a:t>
            </a:r>
            <a:r>
              <a:rPr sz="2450" spc="-5" dirty="0"/>
              <a:t>TRUTH, </a:t>
            </a:r>
            <a:r>
              <a:rPr sz="2450" spc="5" dirty="0"/>
              <a:t>GOODNESS, </a:t>
            </a:r>
            <a:r>
              <a:rPr sz="2450" dirty="0"/>
              <a:t>and,  </a:t>
            </a:r>
            <a:r>
              <a:rPr sz="2450" spc="-25" dirty="0"/>
              <a:t>BEAUTY.</a:t>
            </a:r>
            <a:endParaRPr sz="245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505342"/>
            <a:ext cx="4868545" cy="711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372995" algn="l"/>
                <a:tab pos="3152140" algn="l"/>
                <a:tab pos="4661535" algn="l"/>
              </a:tabLst>
            </a:pPr>
            <a:r>
              <a:rPr sz="4500" b="1" dirty="0">
                <a:latin typeface="Montserrat ExtraBold"/>
                <a:cs typeface="Montserrat ExtraBold"/>
              </a:rPr>
              <a:t>His</a:t>
            </a:r>
            <a:r>
              <a:rPr sz="4500" b="1" spc="-75" dirty="0">
                <a:latin typeface="Montserrat ExtraBold"/>
                <a:cs typeface="Montserrat ExtraBold"/>
              </a:rPr>
              <a:t>t</a:t>
            </a:r>
            <a:r>
              <a:rPr sz="4500" b="1" dirty="0">
                <a:latin typeface="Montserrat ExtraBold"/>
                <a:cs typeface="Montserrat ExtraBold"/>
              </a:rPr>
              <a:t>o</a:t>
            </a:r>
            <a:r>
              <a:rPr sz="4500" b="1" spc="60" dirty="0">
                <a:latin typeface="Montserrat ExtraBold"/>
                <a:cs typeface="Montserrat ExtraBold"/>
              </a:rPr>
              <a:t>r</a:t>
            </a:r>
            <a:r>
              <a:rPr sz="4500" b="1" dirty="0">
                <a:latin typeface="Montserrat ExtraBold"/>
                <a:cs typeface="Montserrat ExtraBold"/>
              </a:rPr>
              <a:t>y	of	Title	I</a:t>
            </a:r>
            <a:endParaRPr sz="450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6525" y="1487675"/>
            <a:ext cx="8385809" cy="26454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Title I </a:t>
            </a:r>
            <a:r>
              <a:rPr sz="245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was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initially passed in 1965 under the  </a:t>
            </a:r>
            <a:r>
              <a:rPr sz="245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Elementary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245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Secondary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Education Act (ESEA). It  is the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largest </a:t>
            </a:r>
            <a:r>
              <a:rPr sz="245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federal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assistance </a:t>
            </a:r>
            <a:r>
              <a:rPr sz="245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program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for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our 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nation’s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schools. These supplemental funds </a:t>
            </a:r>
            <a:r>
              <a:rPr sz="245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provide 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students the opportunity </a:t>
            </a:r>
            <a:r>
              <a:rPr sz="245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45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receive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</a:t>
            </a:r>
            <a:r>
              <a:rPr sz="245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fair,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equitable,  and high-quality education, and help </a:t>
            </a:r>
            <a:r>
              <a:rPr sz="245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close  educational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achievement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gaps.</a:t>
            </a:r>
            <a:endParaRPr sz="245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537896"/>
            <a:ext cx="4558665" cy="748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4750" spc="-80" dirty="0"/>
              <a:t>LPA </a:t>
            </a:r>
            <a:r>
              <a:rPr sz="4750" spc="-5" dirty="0"/>
              <a:t>and Title</a:t>
            </a:r>
            <a:r>
              <a:rPr sz="4750" spc="10" dirty="0"/>
              <a:t> </a:t>
            </a:r>
            <a:r>
              <a:rPr sz="4750" spc="-5" dirty="0"/>
              <a:t>I</a:t>
            </a:r>
            <a:endParaRPr sz="4750"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36799" y="1487675"/>
            <a:ext cx="8508365" cy="30194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29259" marR="5080" indent="-417195">
              <a:lnSpc>
                <a:spcPct val="100000"/>
              </a:lnSpc>
              <a:spcBef>
                <a:spcPts val="105"/>
              </a:spcBef>
              <a:buFont typeface="Arial"/>
              <a:buChar char="●"/>
              <a:tabLst>
                <a:tab pos="429259" algn="l"/>
                <a:tab pos="429895" algn="l"/>
              </a:tabLst>
            </a:pP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Legacy </a:t>
            </a:r>
            <a:r>
              <a:rPr sz="245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Preparatory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Academy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is a Title 1 </a:t>
            </a:r>
            <a:r>
              <a:rPr sz="245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Targeted 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Assistance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school.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(This means </a:t>
            </a:r>
            <a:r>
              <a:rPr sz="245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we have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small 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percentage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students who </a:t>
            </a:r>
            <a:r>
              <a:rPr sz="245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are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served using Title  One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funds)</a:t>
            </a:r>
            <a:endParaRPr sz="2450">
              <a:latin typeface="Montserrat SemiBold"/>
              <a:cs typeface="Montserrat SemiBold"/>
            </a:endParaRPr>
          </a:p>
          <a:p>
            <a:pPr marL="429259" marR="261620" indent="-417195">
              <a:lnSpc>
                <a:spcPct val="100000"/>
              </a:lnSpc>
              <a:spcBef>
                <a:spcPts val="25"/>
              </a:spcBef>
              <a:buFont typeface="Arial"/>
              <a:buChar char="●"/>
              <a:tabLst>
                <a:tab pos="429259" algn="l"/>
                <a:tab pos="429895" algn="l"/>
              </a:tabLst>
            </a:pP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Our </a:t>
            </a:r>
            <a:r>
              <a:rPr sz="245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Targeted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Assistance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Title I </a:t>
            </a:r>
            <a:r>
              <a:rPr sz="245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Program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is  focused on those students who </a:t>
            </a:r>
            <a:r>
              <a:rPr sz="245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are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failing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or  most at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risk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failing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(in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Reading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Math skills  foundational </a:t>
            </a:r>
            <a:r>
              <a:rPr sz="245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45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academic</a:t>
            </a:r>
            <a:r>
              <a:rPr sz="2450" b="1" spc="1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45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success)</a:t>
            </a:r>
            <a:endParaRPr sz="245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6925" y="746387"/>
            <a:ext cx="773684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dirty="0">
                <a:latin typeface="Montserrat ExtraBold"/>
                <a:cs typeface="Montserrat ExtraBold"/>
              </a:rPr>
              <a:t>Parent </a:t>
            </a:r>
            <a:r>
              <a:rPr sz="2950" b="1" spc="20" dirty="0">
                <a:latin typeface="Montserrat ExtraBold"/>
                <a:cs typeface="Montserrat ExtraBold"/>
              </a:rPr>
              <a:t>and </a:t>
            </a:r>
            <a:r>
              <a:rPr sz="2950" b="1" spc="5" dirty="0">
                <a:latin typeface="Montserrat ExtraBold"/>
                <a:cs typeface="Montserrat ExtraBold"/>
              </a:rPr>
              <a:t>Family </a:t>
            </a:r>
            <a:r>
              <a:rPr sz="2950" b="1" spc="15" dirty="0">
                <a:latin typeface="Montserrat ExtraBold"/>
                <a:cs typeface="Montserrat ExtraBold"/>
              </a:rPr>
              <a:t>Engagement</a:t>
            </a:r>
            <a:r>
              <a:rPr sz="2950" b="1" spc="-60" dirty="0">
                <a:latin typeface="Montserrat ExtraBold"/>
                <a:cs typeface="Montserrat ExtraBold"/>
              </a:rPr>
              <a:t> </a:t>
            </a:r>
            <a:r>
              <a:rPr sz="2950" b="1" dirty="0">
                <a:latin typeface="Montserrat ExtraBold"/>
                <a:cs typeface="Montserrat ExtraBold"/>
              </a:rPr>
              <a:t>Policy</a:t>
            </a:r>
            <a:endParaRPr sz="295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7049" y="1908590"/>
            <a:ext cx="8432165" cy="2658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314325" indent="-367030">
              <a:lnSpc>
                <a:spcPct val="100000"/>
              </a:lnSpc>
              <a:spcBef>
                <a:spcPts val="100"/>
              </a:spcBef>
              <a:buSzPct val="90000"/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purpose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an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effective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parent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family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engagement 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policy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is </a:t>
            </a:r>
            <a:r>
              <a:rPr sz="20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improve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all students’ academic</a:t>
            </a:r>
            <a:r>
              <a:rPr sz="2000" b="1" spc="1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achievement.</a:t>
            </a:r>
            <a:endParaRPr sz="2000">
              <a:latin typeface="Montserrat SemiBold"/>
              <a:cs typeface="Montserrat SemiBold"/>
            </a:endParaRPr>
          </a:p>
          <a:p>
            <a:pPr>
              <a:lnSpc>
                <a:spcPct val="100000"/>
              </a:lnSpc>
              <a:spcBef>
                <a:spcPts val="20"/>
              </a:spcBef>
              <a:buClr>
                <a:srgbClr val="BE1945"/>
              </a:buClr>
              <a:buFont typeface="Arial"/>
              <a:buChar char="●"/>
            </a:pPr>
            <a:endParaRPr sz="2650">
              <a:latin typeface="Montserrat SemiBold"/>
              <a:cs typeface="Montserrat SemiBold"/>
            </a:endParaRPr>
          </a:p>
          <a:p>
            <a:pPr marL="379095" marR="5080" indent="-367030">
              <a:lnSpc>
                <a:spcPct val="100000"/>
              </a:lnSpc>
              <a:buSzPct val="90000"/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2000" b="1" spc="-55" dirty="0">
                <a:solidFill>
                  <a:srgbClr val="BE1945"/>
                </a:solidFill>
                <a:latin typeface="Montserrat SemiBold"/>
                <a:cs typeface="Montserrat SemiBold"/>
              </a:rPr>
              <a:t>We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distribute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copy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the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updated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version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this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policy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 the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school-parent compact </a:t>
            </a:r>
            <a:r>
              <a:rPr sz="20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parents/guardians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family 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members at the beginning of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each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year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through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registration packet.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hard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copy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can be obtained at the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front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desk 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after registration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is</a:t>
            </a:r>
            <a:r>
              <a:rPr sz="1800" b="1" spc="1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complete.</a:t>
            </a:r>
            <a:endParaRPr sz="18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6925" y="670434"/>
            <a:ext cx="7736840" cy="4781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950" b="1" dirty="0">
                <a:latin typeface="Montserrat ExtraBold"/>
                <a:cs typeface="Montserrat ExtraBold"/>
              </a:rPr>
              <a:t>Parent </a:t>
            </a:r>
            <a:r>
              <a:rPr sz="2950" b="1" spc="20" dirty="0">
                <a:latin typeface="Montserrat ExtraBold"/>
                <a:cs typeface="Montserrat ExtraBold"/>
              </a:rPr>
              <a:t>and </a:t>
            </a:r>
            <a:r>
              <a:rPr sz="2950" b="1" spc="5" dirty="0">
                <a:latin typeface="Montserrat ExtraBold"/>
                <a:cs typeface="Montserrat ExtraBold"/>
              </a:rPr>
              <a:t>Family </a:t>
            </a:r>
            <a:r>
              <a:rPr sz="2950" b="1" spc="15" dirty="0">
                <a:latin typeface="Montserrat ExtraBold"/>
                <a:cs typeface="Montserrat ExtraBold"/>
              </a:rPr>
              <a:t>Engagement</a:t>
            </a:r>
            <a:r>
              <a:rPr sz="2950" b="1" spc="-60" dirty="0">
                <a:latin typeface="Montserrat ExtraBold"/>
                <a:cs typeface="Montserrat ExtraBold"/>
              </a:rPr>
              <a:t> </a:t>
            </a:r>
            <a:r>
              <a:rPr sz="2950" b="1" dirty="0">
                <a:latin typeface="Montserrat ExtraBold"/>
                <a:cs typeface="Montserrat ExtraBold"/>
              </a:rPr>
              <a:t>Policy</a:t>
            </a:r>
            <a:endParaRPr sz="2950">
              <a:latin typeface="Montserrat ExtraBold"/>
              <a:cs typeface="Montserrat ExtraBold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56396" y="2025149"/>
            <a:ext cx="8459470" cy="2707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09575" marR="5080" indent="-39751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09575" algn="l"/>
                <a:tab pos="410209" algn="l"/>
              </a:tabLst>
            </a:pP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will annually </a:t>
            </a:r>
            <a:r>
              <a:rPr sz="22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review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22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evaluate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this </a:t>
            </a:r>
            <a:r>
              <a:rPr sz="22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policy, 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school-parent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compact, and the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targeted 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assistance </a:t>
            </a:r>
            <a:r>
              <a:rPr sz="22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program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plan </a:t>
            </a:r>
            <a:r>
              <a:rPr sz="22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determine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their 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effectiveness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improving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academic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quality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the 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academic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achievement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its students.  </a:t>
            </a:r>
            <a:r>
              <a:rPr sz="220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Results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the annual </a:t>
            </a:r>
            <a:r>
              <a:rPr sz="22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review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evaluation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will be  used </a:t>
            </a:r>
            <a:r>
              <a:rPr sz="22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design </a:t>
            </a:r>
            <a:r>
              <a:rPr sz="22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strategies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for more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effective </a:t>
            </a:r>
            <a:r>
              <a:rPr sz="22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parent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 </a:t>
            </a:r>
            <a:r>
              <a:rPr sz="22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family </a:t>
            </a:r>
            <a:r>
              <a:rPr sz="22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engagement.</a:t>
            </a:r>
            <a:endParaRPr sz="22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School/Parent</a:t>
            </a:r>
            <a:r>
              <a:rPr spc="-35" dirty="0"/>
              <a:t> </a:t>
            </a:r>
            <a:r>
              <a:rPr spc="5" dirty="0"/>
              <a:t>Compact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911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05"/>
              </a:spcBef>
            </a:pPr>
            <a:r>
              <a:rPr dirty="0"/>
              <a:t>Student Responsibilities - I </a:t>
            </a:r>
            <a:r>
              <a:rPr spc="-10" dirty="0"/>
              <a:t>want </a:t>
            </a:r>
            <a:r>
              <a:rPr spc="-20" dirty="0"/>
              <a:t>to </a:t>
            </a:r>
            <a:r>
              <a:rPr spc="-10" dirty="0"/>
              <a:t>learn, therefore </a:t>
            </a:r>
            <a:r>
              <a:rPr dirty="0"/>
              <a:t>I will</a:t>
            </a:r>
            <a:r>
              <a:rPr spc="-20" dirty="0"/>
              <a:t> </a:t>
            </a:r>
            <a:r>
              <a:rPr dirty="0"/>
              <a:t>-</a:t>
            </a:r>
          </a:p>
          <a:p>
            <a:pPr marL="469900" indent="-351790">
              <a:lnSpc>
                <a:spcPct val="100000"/>
              </a:lnSpc>
              <a:spcBef>
                <a:spcPts val="1025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spc="-10" dirty="0">
                <a:solidFill>
                  <a:srgbClr val="063763"/>
                </a:solidFill>
              </a:rPr>
              <a:t>Attend </a:t>
            </a:r>
            <a:r>
              <a:rPr sz="1600" spc="-5" dirty="0">
                <a:solidFill>
                  <a:srgbClr val="063763"/>
                </a:solidFill>
              </a:rPr>
              <a:t>school regularly </a:t>
            </a:r>
            <a:r>
              <a:rPr sz="1600" dirty="0">
                <a:solidFill>
                  <a:srgbClr val="063763"/>
                </a:solidFill>
              </a:rPr>
              <a:t>and on</a:t>
            </a:r>
            <a:r>
              <a:rPr sz="1600" spc="15" dirty="0">
                <a:solidFill>
                  <a:srgbClr val="063763"/>
                </a:solidFill>
              </a:rPr>
              <a:t> </a:t>
            </a:r>
            <a:r>
              <a:rPr sz="1600" dirty="0">
                <a:solidFill>
                  <a:srgbClr val="063763"/>
                </a:solidFill>
              </a:rPr>
              <a:t>time.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spc="-10" dirty="0">
                <a:solidFill>
                  <a:srgbClr val="063763"/>
                </a:solidFill>
              </a:rPr>
              <a:t>Complete </a:t>
            </a:r>
            <a:r>
              <a:rPr sz="1600" dirty="0">
                <a:solidFill>
                  <a:srgbClr val="063763"/>
                </a:solidFill>
              </a:rPr>
              <a:t>assignments, </a:t>
            </a:r>
            <a:r>
              <a:rPr sz="1600" spc="-10" dirty="0">
                <a:solidFill>
                  <a:srgbClr val="063763"/>
                </a:solidFill>
              </a:rPr>
              <a:t>homework </a:t>
            </a:r>
            <a:r>
              <a:rPr sz="1600" dirty="0">
                <a:solidFill>
                  <a:srgbClr val="063763"/>
                </a:solidFill>
              </a:rPr>
              <a:t>and </a:t>
            </a:r>
            <a:r>
              <a:rPr sz="1600" spc="-10" dirty="0">
                <a:solidFill>
                  <a:srgbClr val="063763"/>
                </a:solidFill>
              </a:rPr>
              <a:t>reading</a:t>
            </a:r>
            <a:r>
              <a:rPr sz="1600" spc="20" dirty="0">
                <a:solidFill>
                  <a:srgbClr val="063763"/>
                </a:solidFill>
              </a:rPr>
              <a:t> </a:t>
            </a:r>
            <a:r>
              <a:rPr sz="1600" spc="-5" dirty="0">
                <a:solidFill>
                  <a:srgbClr val="063763"/>
                </a:solidFill>
              </a:rPr>
              <a:t>requirements.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spc="-5" dirty="0">
                <a:solidFill>
                  <a:srgbClr val="063763"/>
                </a:solidFill>
              </a:rPr>
              <a:t>Bring </a:t>
            </a:r>
            <a:r>
              <a:rPr sz="1600" spc="-10" dirty="0">
                <a:solidFill>
                  <a:srgbClr val="063763"/>
                </a:solidFill>
              </a:rPr>
              <a:t>my </a:t>
            </a:r>
            <a:r>
              <a:rPr sz="1600" spc="-5" dirty="0">
                <a:solidFill>
                  <a:srgbClr val="063763"/>
                </a:solidFill>
              </a:rPr>
              <a:t>Communication folder </a:t>
            </a:r>
            <a:r>
              <a:rPr sz="1600" dirty="0">
                <a:solidFill>
                  <a:srgbClr val="063763"/>
                </a:solidFill>
              </a:rPr>
              <a:t>and supplies </a:t>
            </a:r>
            <a:r>
              <a:rPr sz="1600" spc="-15" dirty="0">
                <a:solidFill>
                  <a:srgbClr val="063763"/>
                </a:solidFill>
              </a:rPr>
              <a:t>to </a:t>
            </a:r>
            <a:r>
              <a:rPr sz="1600" spc="-5" dirty="0">
                <a:solidFill>
                  <a:srgbClr val="063763"/>
                </a:solidFill>
              </a:rPr>
              <a:t>school </a:t>
            </a:r>
            <a:r>
              <a:rPr sz="1600" spc="-10" dirty="0">
                <a:solidFill>
                  <a:srgbClr val="063763"/>
                </a:solidFill>
              </a:rPr>
              <a:t>each</a:t>
            </a:r>
            <a:r>
              <a:rPr sz="1600" spc="45" dirty="0">
                <a:solidFill>
                  <a:srgbClr val="063763"/>
                </a:solidFill>
              </a:rPr>
              <a:t> </a:t>
            </a:r>
            <a:r>
              <a:rPr sz="1600" spc="-20" dirty="0">
                <a:solidFill>
                  <a:srgbClr val="063763"/>
                </a:solidFill>
              </a:rPr>
              <a:t>day.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spc="-25" dirty="0">
                <a:solidFill>
                  <a:srgbClr val="063763"/>
                </a:solidFill>
              </a:rPr>
              <a:t>Work </a:t>
            </a:r>
            <a:r>
              <a:rPr sz="1600" spc="-15" dirty="0">
                <a:solidFill>
                  <a:srgbClr val="063763"/>
                </a:solidFill>
              </a:rPr>
              <a:t>to </a:t>
            </a:r>
            <a:r>
              <a:rPr sz="1600" dirty="0">
                <a:solidFill>
                  <a:srgbClr val="063763"/>
                </a:solidFill>
              </a:rPr>
              <a:t>the best of </a:t>
            </a:r>
            <a:r>
              <a:rPr sz="1600" spc="-10" dirty="0">
                <a:solidFill>
                  <a:srgbClr val="063763"/>
                </a:solidFill>
              </a:rPr>
              <a:t>my</a:t>
            </a:r>
            <a:r>
              <a:rPr sz="1600" spc="30" dirty="0">
                <a:solidFill>
                  <a:srgbClr val="063763"/>
                </a:solidFill>
              </a:rPr>
              <a:t> </a:t>
            </a:r>
            <a:r>
              <a:rPr sz="1600" spc="-10" dirty="0">
                <a:solidFill>
                  <a:srgbClr val="063763"/>
                </a:solidFill>
              </a:rPr>
              <a:t>ability.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dirty="0">
                <a:solidFill>
                  <a:srgbClr val="063763"/>
                </a:solidFill>
              </a:rPr>
              <a:t>Be </a:t>
            </a:r>
            <a:r>
              <a:rPr sz="1600" spc="-5" dirty="0">
                <a:solidFill>
                  <a:srgbClr val="063763"/>
                </a:solidFill>
              </a:rPr>
              <a:t>positive </a:t>
            </a:r>
            <a:r>
              <a:rPr sz="1600" dirty="0">
                <a:solidFill>
                  <a:srgbClr val="063763"/>
                </a:solidFill>
              </a:rPr>
              <a:t>and </a:t>
            </a:r>
            <a:r>
              <a:rPr sz="1600" spc="-10" dirty="0">
                <a:solidFill>
                  <a:srgbClr val="063763"/>
                </a:solidFill>
              </a:rPr>
              <a:t>work cooperatively </a:t>
            </a:r>
            <a:r>
              <a:rPr sz="1600" dirty="0">
                <a:solidFill>
                  <a:srgbClr val="063763"/>
                </a:solidFill>
              </a:rPr>
              <a:t>with </a:t>
            </a:r>
            <a:r>
              <a:rPr sz="1600" spc="-5" dirty="0">
                <a:solidFill>
                  <a:srgbClr val="063763"/>
                </a:solidFill>
              </a:rPr>
              <a:t>classmates, </a:t>
            </a:r>
            <a:r>
              <a:rPr sz="1600" spc="-10" dirty="0">
                <a:solidFill>
                  <a:srgbClr val="063763"/>
                </a:solidFill>
              </a:rPr>
              <a:t>teachers </a:t>
            </a:r>
            <a:r>
              <a:rPr sz="1600" dirty="0">
                <a:solidFill>
                  <a:srgbClr val="063763"/>
                </a:solidFill>
              </a:rPr>
              <a:t>and</a:t>
            </a:r>
            <a:r>
              <a:rPr sz="1600" spc="30" dirty="0">
                <a:solidFill>
                  <a:srgbClr val="063763"/>
                </a:solidFill>
              </a:rPr>
              <a:t> </a:t>
            </a:r>
            <a:r>
              <a:rPr sz="1600" spc="-5" dirty="0">
                <a:solidFill>
                  <a:srgbClr val="063763"/>
                </a:solidFill>
              </a:rPr>
              <a:t>staff.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dirty="0">
                <a:solidFill>
                  <a:srgbClr val="063763"/>
                </a:solidFill>
              </a:rPr>
              <a:t>Respect </a:t>
            </a:r>
            <a:r>
              <a:rPr sz="1600" spc="-10" dirty="0">
                <a:solidFill>
                  <a:srgbClr val="063763"/>
                </a:solidFill>
              </a:rPr>
              <a:t>myself, </a:t>
            </a:r>
            <a:r>
              <a:rPr sz="1600" dirty="0">
                <a:solidFill>
                  <a:srgbClr val="063763"/>
                </a:solidFill>
              </a:rPr>
              <a:t>other people, and </a:t>
            </a:r>
            <a:r>
              <a:rPr sz="1600" spc="-10" dirty="0">
                <a:solidFill>
                  <a:srgbClr val="063763"/>
                </a:solidFill>
              </a:rPr>
              <a:t>my</a:t>
            </a:r>
            <a:r>
              <a:rPr sz="1600" spc="5" dirty="0">
                <a:solidFill>
                  <a:srgbClr val="063763"/>
                </a:solidFill>
              </a:rPr>
              <a:t> </a:t>
            </a:r>
            <a:r>
              <a:rPr sz="1600" spc="-5" dirty="0">
                <a:solidFill>
                  <a:srgbClr val="063763"/>
                </a:solidFill>
              </a:rPr>
              <a:t>school.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spc="-10" dirty="0">
                <a:solidFill>
                  <a:srgbClr val="063763"/>
                </a:solidFill>
              </a:rPr>
              <a:t>Follow </a:t>
            </a:r>
            <a:r>
              <a:rPr sz="1600" dirty="0">
                <a:solidFill>
                  <a:srgbClr val="063763"/>
                </a:solidFill>
              </a:rPr>
              <a:t>all </a:t>
            </a:r>
            <a:r>
              <a:rPr sz="1600" spc="-5" dirty="0">
                <a:solidFill>
                  <a:srgbClr val="063763"/>
                </a:solidFill>
              </a:rPr>
              <a:t>school</a:t>
            </a:r>
            <a:r>
              <a:rPr sz="1600" spc="5" dirty="0">
                <a:solidFill>
                  <a:srgbClr val="063763"/>
                </a:solidFill>
              </a:rPr>
              <a:t> </a:t>
            </a:r>
            <a:r>
              <a:rPr sz="1600" dirty="0">
                <a:solidFill>
                  <a:srgbClr val="063763"/>
                </a:solidFill>
              </a:rPr>
              <a:t>rules.</a:t>
            </a:r>
            <a:endParaRPr sz="1600"/>
          </a:p>
          <a:p>
            <a:pPr marL="469900" indent="-35179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600" spc="-10" dirty="0">
                <a:solidFill>
                  <a:srgbClr val="063763"/>
                </a:solidFill>
              </a:rPr>
              <a:t>Accept </a:t>
            </a:r>
            <a:r>
              <a:rPr sz="1600" spc="-5" dirty="0">
                <a:solidFill>
                  <a:srgbClr val="063763"/>
                </a:solidFill>
              </a:rPr>
              <a:t>responsibility for </a:t>
            </a:r>
            <a:r>
              <a:rPr sz="1600" spc="-10" dirty="0">
                <a:solidFill>
                  <a:srgbClr val="063763"/>
                </a:solidFill>
              </a:rPr>
              <a:t>my</a:t>
            </a:r>
            <a:r>
              <a:rPr sz="1600" spc="15" dirty="0">
                <a:solidFill>
                  <a:srgbClr val="063763"/>
                </a:solidFill>
              </a:rPr>
              <a:t> </a:t>
            </a:r>
            <a:r>
              <a:rPr sz="1600" dirty="0">
                <a:solidFill>
                  <a:srgbClr val="063763"/>
                </a:solidFill>
              </a:rPr>
              <a:t>actions</a:t>
            </a:r>
            <a:endParaRPr sz="16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School/Parent</a:t>
            </a:r>
            <a:r>
              <a:rPr spc="-35" dirty="0"/>
              <a:t> </a:t>
            </a:r>
            <a:r>
              <a:rPr spc="5" dirty="0"/>
              <a:t>Compact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6525" y="1411079"/>
            <a:ext cx="8448040" cy="36569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8255">
              <a:lnSpc>
                <a:spcPct val="129099"/>
              </a:lnSpc>
              <a:spcBef>
                <a:spcPts val="100"/>
              </a:spcBef>
            </a:pP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Parent/Guardian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Responsibilities: I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want my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child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achieve, therefore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  will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-</a:t>
            </a:r>
            <a:endParaRPr sz="1800">
              <a:latin typeface="Montserrat SemiBold"/>
              <a:cs typeface="Montserrat SemiBold"/>
            </a:endParaRPr>
          </a:p>
          <a:p>
            <a:pPr marL="469900" marR="5080" indent="-336550">
              <a:lnSpc>
                <a:spcPct val="100000"/>
              </a:lnSpc>
              <a:spcBef>
                <a:spcPts val="1175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Make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certain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child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attends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 regularly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on time with the beneﬁt of enough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rest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a good healthy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breakfast.</a:t>
            </a:r>
            <a:endParaRPr sz="1400">
              <a:latin typeface="Montserrat SemiBold"/>
              <a:cs typeface="Montserrat SemiBold"/>
            </a:endParaRPr>
          </a:p>
          <a:p>
            <a:pPr marL="469900" marR="104775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Attend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Student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Led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Conferences,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monitor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child’s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grades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online, and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communicate 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with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child’s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teacher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ensure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his/her academic</a:t>
            </a:r>
            <a:r>
              <a:rPr sz="1400" b="1" spc="35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success.</a:t>
            </a:r>
            <a:endParaRPr sz="1400">
              <a:latin typeface="Montserrat SemiBold"/>
              <a:cs typeface="Montserrat SemiBold"/>
            </a:endParaRPr>
          </a:p>
          <a:p>
            <a:pPr marL="469900" marR="18542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Look through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child’s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planner/communication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folder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each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night, assisting him/her  with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organization,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positively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discussing his/ her</a:t>
            </a:r>
            <a:r>
              <a:rPr sz="1400" b="1" spc="1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homework</a:t>
            </a:r>
            <a:endParaRPr sz="1400">
              <a:latin typeface="Montserrat SemiBold"/>
              <a:cs typeface="Montserrat SemiBold"/>
            </a:endParaRPr>
          </a:p>
          <a:p>
            <a:pPr marL="469900" marR="264795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Provide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environment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in the home that enables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child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engage in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scholarly 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pursuits on a daily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basis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by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setting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up a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speciﬁc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time in a quiet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place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with necessary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tools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assistance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study and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by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being an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example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of a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lifelong</a:t>
            </a:r>
            <a:r>
              <a:rPr sz="1400" b="1" spc="4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learner.</a:t>
            </a:r>
            <a:endParaRPr sz="1400">
              <a:latin typeface="Montserrat SemiBold"/>
              <a:cs typeface="Montserrat SemiBold"/>
            </a:endParaRPr>
          </a:p>
          <a:p>
            <a:pPr marL="469900" marR="45593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Encourage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positive attitudes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toward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by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speaking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with good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purpose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about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school.</a:t>
            </a:r>
            <a:endParaRPr sz="1400">
              <a:latin typeface="Montserrat SemiBold"/>
              <a:cs typeface="Montserrat SemiBold"/>
            </a:endParaRPr>
          </a:p>
          <a:p>
            <a:pPr marL="46990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Support the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staff in maintaining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proper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discipline.</a:t>
            </a:r>
            <a:endParaRPr sz="1400">
              <a:latin typeface="Montserrat SemiBold"/>
              <a:cs typeface="Montserrat SemiBold"/>
            </a:endParaRPr>
          </a:p>
          <a:p>
            <a:pPr marL="46990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Willingly volunteer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in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my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child’s classroom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and/or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</a:t>
            </a:r>
            <a:r>
              <a:rPr sz="1400" b="1" spc="4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activities</a:t>
            </a:r>
            <a:endParaRPr sz="14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School/Parent</a:t>
            </a:r>
            <a:r>
              <a:rPr spc="-35" dirty="0"/>
              <a:t> </a:t>
            </a:r>
            <a:r>
              <a:rPr spc="5" dirty="0"/>
              <a:t>Compact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6525" y="1491005"/>
            <a:ext cx="8371205" cy="3263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81355">
              <a:lnSpc>
                <a:spcPct val="100000"/>
              </a:lnSpc>
              <a:spcBef>
                <a:spcPts val="100"/>
              </a:spcBef>
            </a:pP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Teacher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Responsibilities- It is important that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my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student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achieve,  therefore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</a:t>
            </a:r>
            <a:r>
              <a:rPr sz="180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will:</a:t>
            </a:r>
            <a:endParaRPr sz="1800">
              <a:latin typeface="Montserrat SemiBold"/>
              <a:cs typeface="Montserrat SemiBold"/>
            </a:endParaRPr>
          </a:p>
          <a:p>
            <a:pPr marL="469900" marR="163830" indent="-336550">
              <a:lnSpc>
                <a:spcPct val="100000"/>
              </a:lnSpc>
              <a:spcBef>
                <a:spcPts val="1015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Hold high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expectations for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all students and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foster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their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innate curiosity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desire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learn.</a:t>
            </a:r>
            <a:endParaRPr sz="1400">
              <a:latin typeface="Montserrat SemiBold"/>
              <a:cs typeface="Montserrat SemiBold"/>
            </a:endParaRPr>
          </a:p>
          <a:p>
            <a:pPr marL="469900" marR="902969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Enthusiastically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provide high-quality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instruction in a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supportive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positive  environment.</a:t>
            </a:r>
            <a:endParaRPr sz="1400">
              <a:latin typeface="Montserrat SemiBold"/>
              <a:cs typeface="Montserrat SemiBold"/>
            </a:endParaRPr>
          </a:p>
          <a:p>
            <a:pPr marL="469900" marR="69215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Provide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meaningful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homework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that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reinforces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skills and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concepts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taught in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class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develops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good study skills and habits.</a:t>
            </a:r>
            <a:endParaRPr sz="1400">
              <a:latin typeface="Montserrat SemiBold"/>
              <a:cs typeface="Montserrat SemiBold"/>
            </a:endParaRPr>
          </a:p>
          <a:p>
            <a:pPr marL="469900" marR="21717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Explicitly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teach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each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student in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each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setting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what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behaviors are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expected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what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behaviors are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appropriate.</a:t>
            </a:r>
            <a:endParaRPr sz="1400">
              <a:latin typeface="Montserrat SemiBold"/>
              <a:cs typeface="Montserrat SemiBold"/>
            </a:endParaRPr>
          </a:p>
          <a:p>
            <a:pPr marL="469900" marR="508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Communicate regularly through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the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school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website,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Student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Led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Conferences,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emails,  </a:t>
            </a: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newsletters,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progress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reports,</a:t>
            </a:r>
            <a:r>
              <a:rPr sz="1400" b="1" spc="1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etc.</a:t>
            </a:r>
            <a:endParaRPr sz="1400">
              <a:latin typeface="Montserrat SemiBold"/>
              <a:cs typeface="Montserrat SemiBold"/>
            </a:endParaRPr>
          </a:p>
          <a:p>
            <a:pPr marL="469900" marR="8890" indent="-33655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4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Provide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opportunities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for parents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assist in the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classroom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in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meaningful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ways 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</a:t>
            </a:r>
            <a:r>
              <a:rPr sz="14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to  </a:t>
            </a:r>
            <a:r>
              <a:rPr sz="14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observe classroom</a:t>
            </a:r>
            <a:r>
              <a:rPr sz="14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 activities.</a:t>
            </a:r>
            <a:endParaRPr sz="14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dirty="0"/>
              <a:t>School/Parent</a:t>
            </a:r>
            <a:r>
              <a:rPr spc="-35" dirty="0"/>
              <a:t> </a:t>
            </a:r>
            <a:r>
              <a:rPr spc="5" dirty="0"/>
              <a:t>Compact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6525" y="1491005"/>
            <a:ext cx="7708900" cy="17983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7843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Administrative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Responsibilities- I support student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achievement, 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therefore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</a:t>
            </a:r>
            <a:r>
              <a:rPr sz="180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will:</a:t>
            </a:r>
            <a:endParaRPr sz="1800">
              <a:latin typeface="Montserrat SemiBold"/>
              <a:cs typeface="Montserrat SemiBold"/>
            </a:endParaRPr>
          </a:p>
          <a:p>
            <a:pPr marL="469900" indent="-367030">
              <a:lnSpc>
                <a:spcPct val="100000"/>
              </a:lnSpc>
              <a:spcBef>
                <a:spcPts val="1000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8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Provide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 equitable </a:t>
            </a:r>
            <a:r>
              <a:rPr sz="18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learning environment for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all</a:t>
            </a:r>
            <a:r>
              <a:rPr sz="18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students.</a:t>
            </a:r>
            <a:endParaRPr sz="1800">
              <a:latin typeface="Montserrat SemiBold"/>
              <a:cs typeface="Montserrat SemiBold"/>
            </a:endParaRPr>
          </a:p>
          <a:p>
            <a:pPr marL="469900" indent="-36703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8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Invite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all </a:t>
            </a:r>
            <a:r>
              <a:rPr sz="18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parents </a:t>
            </a:r>
            <a:r>
              <a:rPr sz="1800" b="1" spc="-20" dirty="0">
                <a:solidFill>
                  <a:srgbClr val="063763"/>
                </a:solidFill>
                <a:latin typeface="Montserrat SemiBold"/>
                <a:cs typeface="Montserrat SemiBold"/>
              </a:rPr>
              <a:t>to </a:t>
            </a:r>
            <a:r>
              <a:rPr sz="18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share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in </a:t>
            </a:r>
            <a:r>
              <a:rPr sz="18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enriching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student</a:t>
            </a:r>
            <a:r>
              <a:rPr sz="1800" b="1" spc="10" dirty="0">
                <a:solidFill>
                  <a:srgbClr val="063763"/>
                </a:solidFill>
                <a:latin typeface="Montserrat SemiBold"/>
                <a:cs typeface="Montserrat SemiBold"/>
              </a:rPr>
              <a:t>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education.</a:t>
            </a:r>
            <a:endParaRPr sz="1800">
              <a:latin typeface="Montserrat SemiBold"/>
              <a:cs typeface="Montserrat SemiBold"/>
            </a:endParaRPr>
          </a:p>
          <a:p>
            <a:pPr marL="469900" marR="5080" indent="-36703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1800" b="1" spc="-15" dirty="0">
                <a:solidFill>
                  <a:srgbClr val="063763"/>
                </a:solidFill>
                <a:latin typeface="Montserrat SemiBold"/>
                <a:cs typeface="Montserrat SemiBold"/>
              </a:rPr>
              <a:t>Provide </a:t>
            </a:r>
            <a:r>
              <a:rPr sz="18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curriculum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and instructional </a:t>
            </a:r>
            <a:r>
              <a:rPr sz="18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training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that </a:t>
            </a:r>
            <a:r>
              <a:rPr sz="1800" b="1" spc="-10" dirty="0">
                <a:solidFill>
                  <a:srgbClr val="063763"/>
                </a:solidFill>
                <a:latin typeface="Montserrat SemiBold"/>
                <a:cs typeface="Montserrat SemiBold"/>
              </a:rPr>
              <a:t>follows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the  </a:t>
            </a:r>
            <a:r>
              <a:rPr sz="1800" b="1" spc="-5" dirty="0">
                <a:solidFill>
                  <a:srgbClr val="063763"/>
                </a:solidFill>
                <a:latin typeface="Montserrat SemiBold"/>
                <a:cs typeface="Montserrat SemiBold"/>
              </a:rPr>
              <a:t>classical </a:t>
            </a:r>
            <a:r>
              <a:rPr sz="1800" b="1" dirty="0">
                <a:solidFill>
                  <a:srgbClr val="063763"/>
                </a:solidFill>
                <a:latin typeface="Montserrat SemiBold"/>
                <a:cs typeface="Montserrat SemiBold"/>
              </a:rPr>
              <a:t>education model.</a:t>
            </a:r>
            <a:endParaRPr sz="18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639045"/>
            <a:ext cx="724408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95" dirty="0"/>
              <a:t>To </a:t>
            </a:r>
            <a:r>
              <a:rPr sz="3500" spc="-10" dirty="0"/>
              <a:t>Accomplish </a:t>
            </a:r>
            <a:r>
              <a:rPr sz="3500" dirty="0"/>
              <a:t>our Mission</a:t>
            </a:r>
            <a:r>
              <a:rPr sz="3500" spc="35" dirty="0"/>
              <a:t> </a:t>
            </a:r>
            <a:r>
              <a:rPr sz="3500" spc="-65" dirty="0"/>
              <a:t>We: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7049" y="1491005"/>
            <a:ext cx="8312150" cy="3317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151765" indent="-36703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Administration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will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provide teachers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and/or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staff with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professional  learning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opportunities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grow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</a:t>
            </a:r>
            <a:r>
              <a:rPr sz="1800" b="1" spc="3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learn.</a:t>
            </a:r>
            <a:endParaRPr sz="1800">
              <a:latin typeface="Montserrat SemiBold"/>
              <a:cs typeface="Montserrat SemiBold"/>
            </a:endParaRPr>
          </a:p>
          <a:p>
            <a:pPr marL="379095" marR="610235" indent="-367030">
              <a:lnSpc>
                <a:spcPct val="100000"/>
              </a:lnSpc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Teachers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will use data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create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instructional opportunities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for 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students.</a:t>
            </a:r>
            <a:endParaRPr sz="1800">
              <a:latin typeface="Montserrat SemiBold"/>
              <a:cs typeface="Montserrat SemiBold"/>
            </a:endParaRPr>
          </a:p>
          <a:p>
            <a:pPr marL="379095" marR="5080" indent="-367030">
              <a:lnSpc>
                <a:spcPct val="100000"/>
              </a:lnSpc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Create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culture of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continuous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improvement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learning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teaching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through</a:t>
            </a:r>
            <a:endParaRPr sz="1800">
              <a:latin typeface="Montserrat SemiBold"/>
              <a:cs typeface="Montserrat SemiBold"/>
            </a:endParaRPr>
          </a:p>
          <a:p>
            <a:pPr marL="836294" lvl="1" indent="-367030">
              <a:lnSpc>
                <a:spcPct val="100000"/>
              </a:lnSpc>
              <a:buFont typeface="Arial"/>
              <a:buChar char="○"/>
              <a:tabLst>
                <a:tab pos="836294" algn="l"/>
                <a:tab pos="836930" algn="l"/>
              </a:tabLst>
            </a:pP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Shared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vision,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value,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</a:t>
            </a:r>
            <a:r>
              <a:rPr sz="1800" b="1" spc="10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beliefs;</a:t>
            </a:r>
            <a:endParaRPr sz="1800">
              <a:latin typeface="Montserrat SemiBold"/>
              <a:cs typeface="Montserrat SemiBold"/>
            </a:endParaRPr>
          </a:p>
          <a:p>
            <a:pPr marL="836294" lvl="1" indent="-367030">
              <a:lnSpc>
                <a:spcPct val="100000"/>
              </a:lnSpc>
              <a:buFont typeface="Arial"/>
              <a:buChar char="○"/>
              <a:tabLst>
                <a:tab pos="836294" algn="l"/>
                <a:tab pos="836930" algn="l"/>
              </a:tabLst>
            </a:pP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Supportive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structural</a:t>
            </a:r>
            <a:r>
              <a:rPr sz="180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conditions;</a:t>
            </a:r>
            <a:endParaRPr sz="1800">
              <a:latin typeface="Montserrat SemiBold"/>
              <a:cs typeface="Montserrat SemiBold"/>
            </a:endParaRPr>
          </a:p>
          <a:p>
            <a:pPr marL="836294" lvl="1" indent="-367030">
              <a:lnSpc>
                <a:spcPct val="100000"/>
              </a:lnSpc>
              <a:buFont typeface="Arial"/>
              <a:buChar char="○"/>
              <a:tabLst>
                <a:tab pos="836294" algn="l"/>
                <a:tab pos="836930" algn="l"/>
              </a:tabLst>
            </a:pP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Unwavering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focus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on student</a:t>
            </a:r>
            <a:r>
              <a:rPr sz="1800" b="1" spc="1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learning;</a:t>
            </a:r>
            <a:endParaRPr sz="1800">
              <a:latin typeface="Montserrat SemiBold"/>
              <a:cs typeface="Montserrat SemiBold"/>
            </a:endParaRPr>
          </a:p>
          <a:p>
            <a:pPr marL="836294" lvl="1" indent="-367030">
              <a:lnSpc>
                <a:spcPct val="100000"/>
              </a:lnSpc>
              <a:buFont typeface="Arial"/>
              <a:buChar char="○"/>
              <a:tabLst>
                <a:tab pos="836294" algn="l"/>
                <a:tab pos="836930" algn="l"/>
              </a:tabLst>
            </a:pP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Collaborative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teaming;</a:t>
            </a:r>
            <a:endParaRPr sz="1800">
              <a:latin typeface="Montserrat SemiBold"/>
              <a:cs typeface="Montserrat SemiBold"/>
            </a:endParaRPr>
          </a:p>
          <a:p>
            <a:pPr marL="836294" marR="980440" lvl="1" indent="-367030">
              <a:lnSpc>
                <a:spcPct val="100000"/>
              </a:lnSpc>
              <a:buFont typeface="Arial"/>
              <a:buChar char="○"/>
              <a:tabLst>
                <a:tab pos="836294" algn="l"/>
                <a:tab pos="836930" algn="l"/>
              </a:tabLst>
            </a:pP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focus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on results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through data-based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assessment and  instruction.</a:t>
            </a:r>
            <a:endParaRPr sz="18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639045"/>
            <a:ext cx="68275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20" dirty="0"/>
              <a:t>How </a:t>
            </a:r>
            <a:r>
              <a:rPr sz="3500" dirty="0"/>
              <a:t>Title I </a:t>
            </a:r>
            <a:r>
              <a:rPr sz="3500" spc="-10" dirty="0"/>
              <a:t>Funds are</a:t>
            </a:r>
            <a:r>
              <a:rPr sz="3500" spc="-35" dirty="0"/>
              <a:t> </a:t>
            </a:r>
            <a:r>
              <a:rPr sz="3500" spc="-5" dirty="0"/>
              <a:t>Utilized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7049" y="1491005"/>
            <a:ext cx="8390890" cy="3042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5080" indent="-36703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spc="-50" dirty="0">
                <a:solidFill>
                  <a:srgbClr val="BE1945"/>
                </a:solidFill>
                <a:latin typeface="Montserrat SemiBold"/>
                <a:cs typeface="Montserrat SemiBold"/>
              </a:rPr>
              <a:t>We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hire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Instructional assistants,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Teachers,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Instructional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Leaders 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help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achieve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our</a:t>
            </a:r>
            <a:r>
              <a:rPr sz="1800" b="1" spc="2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goals.</a:t>
            </a:r>
            <a:endParaRPr sz="1800">
              <a:latin typeface="Montserrat SemiBold"/>
              <a:cs typeface="Montserrat SemiBold"/>
            </a:endParaRPr>
          </a:p>
          <a:p>
            <a:pPr marL="379095" marR="391160" indent="-367030">
              <a:lnSpc>
                <a:spcPct val="100000"/>
              </a:lnSpc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spc="-50" dirty="0">
                <a:solidFill>
                  <a:srgbClr val="BE1945"/>
                </a:solidFill>
                <a:latin typeface="Montserrat SemiBold"/>
                <a:cs typeface="Montserrat SemiBold"/>
              </a:rPr>
              <a:t>We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focus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on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Acadience Reading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Diagnostic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which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is an in-depth  diagnostic assessment of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literacy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skills that assists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educators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 untangling the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many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possible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reasons why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student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may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be  struggling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make reading</a:t>
            </a:r>
            <a:r>
              <a:rPr sz="1800" b="1" spc="2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progress.</a:t>
            </a:r>
            <a:endParaRPr sz="1800">
              <a:latin typeface="Montserrat SemiBold"/>
              <a:cs typeface="Montserrat SemiBold"/>
            </a:endParaRPr>
          </a:p>
          <a:p>
            <a:pPr marL="379095" marR="41275" indent="-367030">
              <a:lnSpc>
                <a:spcPct val="100000"/>
              </a:lnSpc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spc="-50" dirty="0">
                <a:solidFill>
                  <a:srgbClr val="BE1945"/>
                </a:solidFill>
                <a:latin typeface="Montserrat SemiBold"/>
                <a:cs typeface="Montserrat SemiBold"/>
              </a:rPr>
              <a:t>We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support this with Amplify CKLA and UFLI. CKLA is a unique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core 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curriculum for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ELA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grounded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the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science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reading,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combining  rich, diverse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content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knowledge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history,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science,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literature,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 the </a:t>
            </a:r>
            <a:r>
              <a:rPr sz="180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arts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with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systematic,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research-based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foundational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skills  instruction.</a:t>
            </a:r>
            <a:endParaRPr sz="18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639045"/>
            <a:ext cx="6827520" cy="558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500" spc="-20" dirty="0"/>
              <a:t>How </a:t>
            </a:r>
            <a:r>
              <a:rPr sz="3500" dirty="0"/>
              <a:t>Title I </a:t>
            </a:r>
            <a:r>
              <a:rPr sz="3500" spc="-10" dirty="0"/>
              <a:t>Funds are</a:t>
            </a:r>
            <a:r>
              <a:rPr sz="3500" spc="-35" dirty="0"/>
              <a:t> </a:t>
            </a:r>
            <a:r>
              <a:rPr sz="3500" spc="-5" dirty="0"/>
              <a:t>Utilized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387049" y="1491005"/>
            <a:ext cx="839216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79095" marR="5080" indent="-36703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79095" algn="l"/>
                <a:tab pos="379730" algn="l"/>
              </a:tabLst>
            </a:pP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UFLI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Foundations: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phonics-based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program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for kindergarten,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ﬁrst,  and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second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graders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that helps students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learn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skills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they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need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become conﬁdent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readers.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program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includes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lessons that 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introduce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sounds and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letters,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how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apply that </a:t>
            </a:r>
            <a:r>
              <a:rPr sz="18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knowledge </a:t>
            </a:r>
            <a:r>
              <a:rPr sz="18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 </a:t>
            </a:r>
            <a:r>
              <a:rPr sz="18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read </a:t>
            </a:r>
            <a:r>
              <a:rPr sz="18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spell</a:t>
            </a:r>
            <a:r>
              <a:rPr sz="1800" b="1" spc="10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8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words.</a:t>
            </a:r>
            <a:endParaRPr sz="18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383324" y="372345"/>
            <a:ext cx="593280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500" spc="-15" dirty="0"/>
              <a:t>Parent/Guardian </a:t>
            </a:r>
            <a:r>
              <a:rPr sz="3500" dirty="0"/>
              <a:t>and  </a:t>
            </a:r>
            <a:r>
              <a:rPr sz="3500" spc="-10" dirty="0"/>
              <a:t>Community</a:t>
            </a:r>
            <a:r>
              <a:rPr sz="3500" spc="-30" dirty="0"/>
              <a:t> </a:t>
            </a:r>
            <a:r>
              <a:rPr sz="3500" spc="-15" dirty="0"/>
              <a:t>Involvement:</a:t>
            </a:r>
            <a:endParaRPr sz="3500"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02421" y="1492072"/>
            <a:ext cx="6475095" cy="3637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63855" indent="-35179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Parent </a:t>
            </a:r>
            <a:r>
              <a:rPr sz="16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Volunteers</a:t>
            </a:r>
            <a:r>
              <a:rPr sz="1600" b="1" spc="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(Builders)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Communication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Folders/Planners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Back </a:t>
            </a:r>
            <a:r>
              <a:rPr sz="16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</a:t>
            </a:r>
            <a:r>
              <a:rPr sz="1600" b="1" spc="1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Night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Fall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Festival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Student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Led </a:t>
            </a: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Conferences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Book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Fair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Email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Concerts 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Performances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Giving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Tree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Field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Trips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Classroom </a:t>
            </a:r>
            <a:r>
              <a:rPr sz="16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Volunteers</a:t>
            </a:r>
            <a:endParaRPr sz="1600">
              <a:latin typeface="Montserrat SemiBold"/>
              <a:cs typeface="Montserrat SemiBold"/>
            </a:endParaRPr>
          </a:p>
          <a:p>
            <a:pPr marL="363855" indent="-351790">
              <a:lnSpc>
                <a:spcPct val="100000"/>
              </a:lnSpc>
              <a:buFont typeface="Arial"/>
              <a:buChar char="●"/>
              <a:tabLst>
                <a:tab pos="363855" algn="l"/>
                <a:tab pos="364490" algn="l"/>
              </a:tabLst>
            </a:pP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Title I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Information 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is also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posted 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the </a:t>
            </a:r>
            <a:r>
              <a:rPr sz="16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following</a:t>
            </a:r>
            <a:r>
              <a:rPr sz="1600" b="1" spc="-5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6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locations:</a:t>
            </a:r>
            <a:endParaRPr sz="1600">
              <a:latin typeface="Montserrat SemiBold"/>
              <a:cs typeface="Montserrat SemiBold"/>
            </a:endParaRPr>
          </a:p>
          <a:p>
            <a:pPr marL="821055" lvl="1" indent="-344170">
              <a:lnSpc>
                <a:spcPct val="100000"/>
              </a:lnSpc>
              <a:buFont typeface="Arial"/>
              <a:buChar char="○"/>
              <a:tabLst>
                <a:tab pos="821055" algn="l"/>
                <a:tab pos="821690" algn="l"/>
              </a:tabLst>
            </a:pPr>
            <a:r>
              <a:rPr sz="15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 </a:t>
            </a:r>
            <a:r>
              <a:rPr sz="15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Website</a:t>
            </a:r>
            <a:endParaRPr sz="1500">
              <a:latin typeface="Montserrat SemiBold"/>
              <a:cs typeface="Montserrat SemiBold"/>
            </a:endParaRPr>
          </a:p>
          <a:p>
            <a:pPr marL="821055" lvl="1" indent="-344170">
              <a:lnSpc>
                <a:spcPct val="100000"/>
              </a:lnSpc>
              <a:buFont typeface="Arial"/>
              <a:buChar char="○"/>
              <a:tabLst>
                <a:tab pos="821055" algn="l"/>
                <a:tab pos="821690" algn="l"/>
              </a:tabLst>
            </a:pPr>
            <a:r>
              <a:rPr sz="15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Weekly</a:t>
            </a:r>
            <a:r>
              <a:rPr sz="15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5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Newsletters</a:t>
            </a:r>
            <a:endParaRPr sz="1500">
              <a:latin typeface="Montserrat SemiBold"/>
              <a:cs typeface="Montserrat SemiBold"/>
            </a:endParaRPr>
          </a:p>
          <a:p>
            <a:pPr marL="821055" lvl="1" indent="-344170">
              <a:lnSpc>
                <a:spcPct val="100000"/>
              </a:lnSpc>
              <a:buFont typeface="Arial"/>
              <a:buChar char="○"/>
              <a:tabLst>
                <a:tab pos="821055" algn="l"/>
                <a:tab pos="821690" algn="l"/>
              </a:tabLst>
            </a:pPr>
            <a:r>
              <a:rPr sz="15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School Facebook</a:t>
            </a:r>
            <a:r>
              <a:rPr sz="15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15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page</a:t>
            </a:r>
            <a:endParaRPr sz="15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3025" y="598342"/>
            <a:ext cx="7214234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941195" algn="l"/>
                <a:tab pos="3808729" algn="l"/>
                <a:tab pos="5596255" algn="l"/>
                <a:tab pos="6901180" algn="l"/>
              </a:tabLst>
            </a:pPr>
            <a:r>
              <a:rPr sz="4000" spc="-60" dirty="0"/>
              <a:t>P</a:t>
            </a:r>
            <a:r>
              <a:rPr sz="4000" dirty="0"/>
              <a:t>a</a:t>
            </a:r>
            <a:r>
              <a:rPr sz="4000" spc="-35" dirty="0"/>
              <a:t>r</a:t>
            </a:r>
            <a:r>
              <a:rPr sz="4000" dirty="0"/>
              <a:t>ent	Rights	U</a:t>
            </a:r>
            <a:r>
              <a:rPr sz="4000" spc="10" dirty="0"/>
              <a:t>n</a:t>
            </a:r>
            <a:r>
              <a:rPr sz="4000" dirty="0"/>
              <a:t>der	Title	I: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38071" y="445196"/>
            <a:ext cx="981926" cy="9819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296525" y="1489990"/>
            <a:ext cx="8463915" cy="3200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900" indent="-382270">
              <a:lnSpc>
                <a:spcPct val="100000"/>
              </a:lnSpc>
              <a:spcBef>
                <a:spcPts val="100"/>
              </a:spcBef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Asking for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meetings,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trainings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</a:t>
            </a:r>
            <a:r>
              <a:rPr sz="2000" b="1" spc="10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information</a:t>
            </a:r>
            <a:endParaRPr sz="2000">
              <a:latin typeface="Montserrat SemiBold"/>
              <a:cs typeface="Montserrat SemiBold"/>
            </a:endParaRPr>
          </a:p>
          <a:p>
            <a:pPr marL="469900" marR="528320" indent="-38227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Receiving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reviewing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information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on the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level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their 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child’s achievement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and</a:t>
            </a:r>
            <a:r>
              <a:rPr sz="2000" b="1" spc="15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growth</a:t>
            </a:r>
            <a:endParaRPr sz="2000">
              <a:latin typeface="Montserrat SemiBold"/>
              <a:cs typeface="Montserrat SemiBold"/>
            </a:endParaRPr>
          </a:p>
          <a:p>
            <a:pPr marL="469900" marR="360680" indent="-38227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Reviewing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school’s achievement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data and assessment 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policies</a:t>
            </a:r>
            <a:endParaRPr sz="2000">
              <a:latin typeface="Montserrat SemiBold"/>
              <a:cs typeface="Montserrat SemiBold"/>
            </a:endParaRPr>
          </a:p>
          <a:p>
            <a:pPr marL="469900" marR="882015" indent="-38227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Knowing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professional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qualiﬁcations of their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child’s 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teacher</a:t>
            </a:r>
            <a:endParaRPr sz="2000">
              <a:latin typeface="Montserrat SemiBold"/>
              <a:cs typeface="Montserrat SemiBold"/>
            </a:endParaRPr>
          </a:p>
          <a:p>
            <a:pPr marL="469900" indent="-382270">
              <a:lnSpc>
                <a:spcPct val="100000"/>
              </a:lnSpc>
              <a:buFont typeface="Arial"/>
              <a:buChar char="●"/>
              <a:tabLst>
                <a:tab pos="469265" algn="l"/>
                <a:tab pos="469900" algn="l"/>
              </a:tabLst>
            </a:pP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opportunity </a:t>
            </a:r>
            <a:r>
              <a:rPr sz="2000" b="1" spc="-20" dirty="0">
                <a:solidFill>
                  <a:srgbClr val="BE1945"/>
                </a:solidFill>
                <a:latin typeface="Montserrat SemiBold"/>
                <a:cs typeface="Montserrat SemiBold"/>
              </a:rPr>
              <a:t>to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participate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in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parent</a:t>
            </a:r>
            <a:r>
              <a:rPr sz="2000" b="1" spc="10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surveys.</a:t>
            </a:r>
            <a:endParaRPr sz="2000">
              <a:latin typeface="Montserrat SemiBold"/>
              <a:cs typeface="Montserrat SemiBold"/>
            </a:endParaRPr>
          </a:p>
          <a:p>
            <a:pPr marL="12700" marR="5080">
              <a:lnSpc>
                <a:spcPct val="100000"/>
              </a:lnSpc>
              <a:spcBef>
                <a:spcPts val="1000"/>
              </a:spcBef>
            </a:pP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Please contact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the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front ofﬁce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of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Legacy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Preparatory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Academy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if 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you </a:t>
            </a:r>
            <a:r>
              <a:rPr sz="2000" b="1" spc="-15" dirty="0">
                <a:solidFill>
                  <a:srgbClr val="BE1945"/>
                </a:solidFill>
                <a:latin typeface="Montserrat SemiBold"/>
                <a:cs typeface="Montserrat SemiBold"/>
              </a:rPr>
              <a:t>have </a:t>
            </a:r>
            <a:r>
              <a:rPr sz="2000" b="1" spc="-10" dirty="0">
                <a:solidFill>
                  <a:srgbClr val="BE1945"/>
                </a:solidFill>
                <a:latin typeface="Montserrat SemiBold"/>
                <a:cs typeface="Montserrat SemiBold"/>
              </a:rPr>
              <a:t>any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further questions </a:t>
            </a:r>
            <a:r>
              <a:rPr sz="2000" b="1" spc="-5" dirty="0">
                <a:solidFill>
                  <a:srgbClr val="BE1945"/>
                </a:solidFill>
                <a:latin typeface="Montserrat SemiBold"/>
                <a:cs typeface="Montserrat SemiBold"/>
              </a:rPr>
              <a:t>regarding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Title</a:t>
            </a:r>
            <a:r>
              <a:rPr sz="2000" b="1" spc="30" dirty="0">
                <a:solidFill>
                  <a:srgbClr val="BE1945"/>
                </a:solidFill>
                <a:latin typeface="Montserrat SemiBold"/>
                <a:cs typeface="Montserrat SemiBold"/>
              </a:rPr>
              <a:t> </a:t>
            </a:r>
            <a:r>
              <a:rPr sz="2000" b="1" dirty="0">
                <a:solidFill>
                  <a:srgbClr val="BE1945"/>
                </a:solidFill>
                <a:latin typeface="Montserrat SemiBold"/>
                <a:cs typeface="Montserrat SemiBold"/>
              </a:rPr>
              <a:t>I.</a:t>
            </a:r>
            <a:endParaRPr sz="2000">
              <a:latin typeface="Montserrat SemiBold"/>
              <a:cs typeface="Montserrat Semi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85862"/>
            <a:ext cx="9144000" cy="132080"/>
          </a:xfrm>
          <a:custGeom>
            <a:avLst/>
            <a:gdLst/>
            <a:ahLst/>
            <a:cxnLst/>
            <a:rect l="l" t="t" r="r" b="b"/>
            <a:pathLst>
              <a:path w="9144000" h="132079">
                <a:moveTo>
                  <a:pt x="0" y="0"/>
                </a:moveTo>
                <a:lnTo>
                  <a:pt x="9143999" y="0"/>
                </a:lnTo>
                <a:lnTo>
                  <a:pt x="9143999" y="131699"/>
                </a:lnTo>
                <a:lnTo>
                  <a:pt x="0" y="131699"/>
                </a:lnTo>
                <a:lnTo>
                  <a:pt x="0" y="0"/>
                </a:lnTo>
                <a:close/>
              </a:path>
            </a:pathLst>
          </a:custGeom>
          <a:ln w="9524">
            <a:solidFill>
              <a:srgbClr val="BE19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7796249" y="4474350"/>
            <a:ext cx="1348105" cy="669290"/>
          </a:xfrm>
          <a:custGeom>
            <a:avLst/>
            <a:gdLst/>
            <a:ahLst/>
            <a:cxnLst/>
            <a:rect l="l" t="t" r="r" b="b"/>
            <a:pathLst>
              <a:path w="1348104" h="669289">
                <a:moveTo>
                  <a:pt x="0" y="0"/>
                </a:moveTo>
                <a:lnTo>
                  <a:pt x="1347749" y="0"/>
                </a:lnTo>
                <a:lnTo>
                  <a:pt x="1347749" y="669149"/>
                </a:lnTo>
                <a:lnTo>
                  <a:pt x="0" y="669149"/>
                </a:lnTo>
                <a:lnTo>
                  <a:pt x="0" y="0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638099"/>
                </a:moveTo>
                <a:lnTo>
                  <a:pt x="0" y="0"/>
                </a:lnTo>
                <a:lnTo>
                  <a:pt x="668999" y="0"/>
                </a:lnTo>
                <a:lnTo>
                  <a:pt x="668999" y="638099"/>
                </a:lnTo>
                <a:close/>
              </a:path>
            </a:pathLst>
          </a:custGeom>
          <a:solidFill>
            <a:srgbClr val="BE19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7856249" y="4489949"/>
            <a:ext cx="669290" cy="638175"/>
          </a:xfrm>
          <a:custGeom>
            <a:avLst/>
            <a:gdLst/>
            <a:ahLst/>
            <a:cxnLst/>
            <a:rect l="l" t="t" r="r" b="b"/>
            <a:pathLst>
              <a:path w="669290" h="638175">
                <a:moveTo>
                  <a:pt x="668999" y="0"/>
                </a:moveTo>
                <a:lnTo>
                  <a:pt x="668999" y="638099"/>
                </a:lnTo>
                <a:lnTo>
                  <a:pt x="0" y="0"/>
                </a:lnTo>
                <a:lnTo>
                  <a:pt x="668999" y="0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796249" y="4495050"/>
            <a:ext cx="669925" cy="628015"/>
          </a:xfrm>
          <a:custGeom>
            <a:avLst/>
            <a:gdLst/>
            <a:ahLst/>
            <a:cxnLst/>
            <a:rect l="l" t="t" r="r" b="b"/>
            <a:pathLst>
              <a:path w="669925" h="628014">
                <a:moveTo>
                  <a:pt x="669299" y="627899"/>
                </a:moveTo>
                <a:lnTo>
                  <a:pt x="0" y="627899"/>
                </a:lnTo>
                <a:lnTo>
                  <a:pt x="0" y="0"/>
                </a:lnTo>
                <a:lnTo>
                  <a:pt x="669299" y="627899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solidFill>
            <a:srgbClr val="23234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158149" y="4474500"/>
            <a:ext cx="638175" cy="669290"/>
          </a:xfrm>
          <a:custGeom>
            <a:avLst/>
            <a:gdLst/>
            <a:ahLst/>
            <a:cxnLst/>
            <a:rect l="l" t="t" r="r" b="b"/>
            <a:pathLst>
              <a:path w="638175" h="669289">
                <a:moveTo>
                  <a:pt x="638099" y="668999"/>
                </a:moveTo>
                <a:lnTo>
                  <a:pt x="0" y="668999"/>
                </a:lnTo>
                <a:lnTo>
                  <a:pt x="638099" y="0"/>
                </a:lnTo>
                <a:lnTo>
                  <a:pt x="638099" y="668999"/>
                </a:lnTo>
                <a:close/>
              </a:path>
            </a:pathLst>
          </a:custGeom>
          <a:ln w="9524">
            <a:solidFill>
              <a:srgbClr val="59595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  <a:lnTo>
                  <a:pt x="618749" y="659546"/>
                </a:lnTo>
                <a:close/>
              </a:path>
            </a:pathLst>
          </a:custGeom>
          <a:solidFill>
            <a:srgbClr val="95C6F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525250" y="3814803"/>
            <a:ext cx="619125" cy="659765"/>
          </a:xfrm>
          <a:custGeom>
            <a:avLst/>
            <a:gdLst/>
            <a:ahLst/>
            <a:cxnLst/>
            <a:rect l="l" t="t" r="r" b="b"/>
            <a:pathLst>
              <a:path w="619125" h="659764">
                <a:moveTo>
                  <a:pt x="618749" y="659546"/>
                </a:moveTo>
                <a:lnTo>
                  <a:pt x="0" y="659546"/>
                </a:lnTo>
                <a:lnTo>
                  <a:pt x="618749" y="0"/>
                </a:lnTo>
              </a:path>
            </a:pathLst>
          </a:custGeom>
          <a:ln w="9524">
            <a:solidFill>
              <a:srgbClr val="23234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99212" y="526220"/>
            <a:ext cx="6457037" cy="14901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228850" algn="l"/>
              </a:tabLst>
            </a:pPr>
            <a:r>
              <a:rPr sz="9600" b="1" dirty="0">
                <a:solidFill>
                  <a:srgbClr val="002060"/>
                </a:solidFill>
                <a:latin typeface="Maragsa Display" pitchFamily="50" charset="0"/>
                <a:cs typeface="Montserrat SemiBold"/>
              </a:rPr>
              <a:t>Than</a:t>
            </a:r>
            <a:r>
              <a:rPr lang="en-US" sz="9600" b="1" dirty="0">
                <a:solidFill>
                  <a:srgbClr val="002060"/>
                </a:solidFill>
                <a:latin typeface="Maragsa Display" pitchFamily="50" charset="0"/>
                <a:cs typeface="Montserrat SemiBold"/>
              </a:rPr>
              <a:t>k Y</a:t>
            </a:r>
            <a:r>
              <a:rPr sz="9600" b="1" dirty="0">
                <a:solidFill>
                  <a:srgbClr val="002060"/>
                </a:solidFill>
                <a:latin typeface="Maragsa Display" pitchFamily="50" charset="0"/>
                <a:cs typeface="Montserrat SemiBold"/>
              </a:rPr>
              <a:t>ou!</a:t>
            </a:r>
            <a:endParaRPr sz="9600" dirty="0">
              <a:solidFill>
                <a:srgbClr val="002060"/>
              </a:solidFill>
              <a:latin typeface="Maragsa Display" pitchFamily="50" charset="0"/>
              <a:cs typeface="Montserrat SemiBold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3F926B6-50EC-F0C7-C1D8-D5F510E83CD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30" y="2056619"/>
            <a:ext cx="8305800" cy="20764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9db2e37-6b9c-4cb9-ba3f-a70034ded6b3">
      <Terms xmlns="http://schemas.microsoft.com/office/infopath/2007/PartnerControls"/>
    </lcf76f155ced4ddcb4097134ff3c332f>
    <TaxCatchAll xmlns="3d959c10-402c-4bec-ac9a-3890507bdb3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1406D15F33AF4ABF6C89B10C14BCB8" ma:contentTypeVersion="14" ma:contentTypeDescription="Create a new document." ma:contentTypeScope="" ma:versionID="b6d5e14ef06ab23a74fc44686c160f9a">
  <xsd:schema xmlns:xsd="http://www.w3.org/2001/XMLSchema" xmlns:xs="http://www.w3.org/2001/XMLSchema" xmlns:p="http://schemas.microsoft.com/office/2006/metadata/properties" xmlns:ns2="89db2e37-6b9c-4cb9-ba3f-a70034ded6b3" xmlns:ns3="3d959c10-402c-4bec-ac9a-3890507bdb32" targetNamespace="http://schemas.microsoft.com/office/2006/metadata/properties" ma:root="true" ma:fieldsID="653a588db7a380307f2bb1ae269bc103" ns2:_="" ns3:_="">
    <xsd:import namespace="89db2e37-6b9c-4cb9-ba3f-a70034ded6b3"/>
    <xsd:import namespace="3d959c10-402c-4bec-ac9a-3890507bdb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9db2e37-6b9c-4cb9-ba3f-a70034ded6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30be5f4-ec20-4239-863b-606524b812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959c10-402c-4bec-ac9a-3890507bdb32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18a8ef1-d9a1-4d41-971e-0aa1b8d165fe}" ma:internalName="TaxCatchAll" ma:showField="CatchAllData" ma:web="3d959c10-402c-4bec-ac9a-3890507bdb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39D1CC-DC4C-4CA9-A60C-537CA7940F2E}">
  <ds:schemaRefs>
    <ds:schemaRef ds:uri="http://www.w3.org/XML/1998/namespace"/>
    <ds:schemaRef ds:uri="3d959c10-402c-4bec-ac9a-3890507bdb32"/>
    <ds:schemaRef ds:uri="http://schemas.microsoft.com/office/infopath/2007/PartnerControls"/>
    <ds:schemaRef ds:uri="89db2e37-6b9c-4cb9-ba3f-a70034ded6b3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purl.org/dc/dcmitype/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70E8A34-B118-4FB6-BD8B-B256AAC011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790A3B-D591-47A5-85EC-38AD2E7D6B1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9db2e37-6b9c-4cb9-ba3f-a70034ded6b3"/>
    <ds:schemaRef ds:uri="3d959c10-402c-4bec-ac9a-3890507bdb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1157</Words>
  <Application>Microsoft Office PowerPoint</Application>
  <PresentationFormat>On-screen Show (16:9)</PresentationFormat>
  <Paragraphs>95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Maragsa Display</vt:lpstr>
      <vt:lpstr>Montserrat</vt:lpstr>
      <vt:lpstr>Montserrat ExtraBold</vt:lpstr>
      <vt:lpstr>Montserrat SemiBold</vt:lpstr>
      <vt:lpstr>Office Theme</vt:lpstr>
      <vt:lpstr>2026/2027  Annual Title I Meeting August 6, 2026 – Building 2 Auditorium</vt:lpstr>
      <vt:lpstr>Welcome to our Annual  Title I meeting</vt:lpstr>
      <vt:lpstr>LPA’s Mission</vt:lpstr>
      <vt:lpstr>History of Title I</vt:lpstr>
      <vt:lpstr>LPA and Title I</vt:lpstr>
      <vt:lpstr>Parent and Family Engagement Policy</vt:lpstr>
      <vt:lpstr>Parent and Family Engagement Policy</vt:lpstr>
      <vt:lpstr>School/Parent Compact</vt:lpstr>
      <vt:lpstr>School/Parent Compact</vt:lpstr>
      <vt:lpstr>School/Parent Compact</vt:lpstr>
      <vt:lpstr>School/Parent Compact</vt:lpstr>
      <vt:lpstr>To Accomplish our Mission We:</vt:lpstr>
      <vt:lpstr>How Title I Funds are Utilized</vt:lpstr>
      <vt:lpstr>How Title I Funds are Utilized</vt:lpstr>
      <vt:lpstr>Parent/Guardian and  Community Involvement:</vt:lpstr>
      <vt:lpstr>Parent Rights Under Title I: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24-25 Annual Title I Meeting</dc:title>
  <dc:creator>Brandie Evans</dc:creator>
  <cp:lastModifiedBy>Brandie Evans</cp:lastModifiedBy>
  <cp:revision>3</cp:revision>
  <cp:lastPrinted>2026-08-05T17:30:53Z</cp:lastPrinted>
  <dcterms:created xsi:type="dcterms:W3CDTF">2025-08-08T14:32:18Z</dcterms:created>
  <dcterms:modified xsi:type="dcterms:W3CDTF">2026-08-05T17:30:54Z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or">
    <vt:lpwstr>Google</vt:lpwstr>
  </property>
  <property fmtid="{D5CDD505-2E9C-101B-9397-08002B2CF9AE}" pid="3" name="ContentTypeId">
    <vt:lpwstr>0x010100B41406D15F33AF4ABF6C89B10C14BCB8</vt:lpwstr>
  </property>
</Properties>
</file>