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1"/>
  </p:notesMasterIdLst>
  <p:sldIdLst>
    <p:sldId id="257" r:id="rId2"/>
    <p:sldId id="399" r:id="rId3"/>
    <p:sldId id="364" r:id="rId4"/>
    <p:sldId id="448" r:id="rId5"/>
    <p:sldId id="449" r:id="rId6"/>
    <p:sldId id="450" r:id="rId7"/>
    <p:sldId id="451" r:id="rId8"/>
    <p:sldId id="452" r:id="rId9"/>
    <p:sldId id="453" r:id="rId10"/>
    <p:sldId id="454" r:id="rId11"/>
    <p:sldId id="455" r:id="rId12"/>
    <p:sldId id="456" r:id="rId13"/>
    <p:sldId id="516" r:id="rId14"/>
    <p:sldId id="457" r:id="rId15"/>
    <p:sldId id="458" r:id="rId16"/>
    <p:sldId id="459" r:id="rId17"/>
    <p:sldId id="460" r:id="rId18"/>
    <p:sldId id="461" r:id="rId19"/>
    <p:sldId id="462" r:id="rId20"/>
    <p:sldId id="463" r:id="rId21"/>
    <p:sldId id="464" r:id="rId22"/>
    <p:sldId id="465" r:id="rId23"/>
    <p:sldId id="466" r:id="rId24"/>
    <p:sldId id="467" r:id="rId25"/>
    <p:sldId id="468" r:id="rId26"/>
    <p:sldId id="470" r:id="rId27"/>
    <p:sldId id="471" r:id="rId28"/>
    <p:sldId id="469" r:id="rId29"/>
    <p:sldId id="472" r:id="rId30"/>
    <p:sldId id="501" r:id="rId31"/>
    <p:sldId id="473" r:id="rId32"/>
    <p:sldId id="511" r:id="rId33"/>
    <p:sldId id="476" r:id="rId34"/>
    <p:sldId id="477" r:id="rId35"/>
    <p:sldId id="479" r:id="rId36"/>
    <p:sldId id="480" r:id="rId37"/>
    <p:sldId id="483" r:id="rId38"/>
    <p:sldId id="482" r:id="rId39"/>
    <p:sldId id="512" r:id="rId40"/>
    <p:sldId id="488" r:id="rId41"/>
    <p:sldId id="484" r:id="rId42"/>
    <p:sldId id="514" r:id="rId43"/>
    <p:sldId id="515" r:id="rId44"/>
    <p:sldId id="485" r:id="rId45"/>
    <p:sldId id="486" r:id="rId46"/>
    <p:sldId id="487" r:id="rId47"/>
    <p:sldId id="489" r:id="rId48"/>
    <p:sldId id="490" r:id="rId49"/>
    <p:sldId id="491" r:id="rId50"/>
    <p:sldId id="492" r:id="rId51"/>
    <p:sldId id="502" r:id="rId52"/>
    <p:sldId id="503" r:id="rId53"/>
    <p:sldId id="504" r:id="rId54"/>
    <p:sldId id="493" r:id="rId55"/>
    <p:sldId id="505" r:id="rId56"/>
    <p:sldId id="506" r:id="rId57"/>
    <p:sldId id="507" r:id="rId58"/>
    <p:sldId id="508" r:id="rId59"/>
    <p:sldId id="494" r:id="rId60"/>
    <p:sldId id="509" r:id="rId61"/>
    <p:sldId id="495" r:id="rId62"/>
    <p:sldId id="510" r:id="rId63"/>
    <p:sldId id="496" r:id="rId64"/>
    <p:sldId id="513" r:id="rId65"/>
    <p:sldId id="497" r:id="rId66"/>
    <p:sldId id="498" r:id="rId67"/>
    <p:sldId id="499" r:id="rId68"/>
    <p:sldId id="500" r:id="rId69"/>
    <p:sldId id="396" r:id="rId70"/>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D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000" autoAdjust="0"/>
    <p:restoredTop sz="94674"/>
  </p:normalViewPr>
  <p:slideViewPr>
    <p:cSldViewPr snapToGrid="0" snapToObjects="1">
      <p:cViewPr varScale="1">
        <p:scale>
          <a:sx n="69" d="100"/>
          <a:sy n="69" d="100"/>
        </p:scale>
        <p:origin x="72" y="2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F4447E79-B654-F149-BBA0-4F13B1873E9D}" type="datetimeFigureOut">
              <a:rPr lang="en-US" smtClean="0"/>
              <a:t>9/30/2021</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A8A475E5-AC6A-1C4C-A1B2-2DB7243EFFFC}" type="slidenum">
              <a:rPr lang="en-US" smtClean="0"/>
              <a:t>‹#›</a:t>
            </a:fld>
            <a:endParaRPr lang="en-US"/>
          </a:p>
        </p:txBody>
      </p:sp>
    </p:spTree>
    <p:extLst>
      <p:ext uri="{BB962C8B-B14F-4D97-AF65-F5344CB8AC3E}">
        <p14:creationId xmlns:p14="http://schemas.microsoft.com/office/powerpoint/2010/main" val="4170115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b="0" dirty="0"/>
          </a:p>
        </p:txBody>
      </p:sp>
      <p:sp>
        <p:nvSpPr>
          <p:cNvPr id="4" name="Slide Number Placeholder 3"/>
          <p:cNvSpPr>
            <a:spLocks noGrp="1"/>
          </p:cNvSpPr>
          <p:nvPr>
            <p:ph type="sldNum" sz="quarter" idx="10"/>
          </p:nvPr>
        </p:nvSpPr>
        <p:spPr/>
        <p:txBody>
          <a:bodyPr/>
          <a:lstStyle/>
          <a:p>
            <a:fld id="{8AF5D04B-EBB8-904A-887D-9C11AB601298}" type="slidenum">
              <a:rPr lang="en-US" smtClean="0"/>
              <a:t>1</a:t>
            </a:fld>
            <a:endParaRPr lang="en-US" dirty="0"/>
          </a:p>
        </p:txBody>
      </p:sp>
    </p:spTree>
    <p:extLst>
      <p:ext uri="{BB962C8B-B14F-4D97-AF65-F5344CB8AC3E}">
        <p14:creationId xmlns:p14="http://schemas.microsoft.com/office/powerpoint/2010/main" val="519598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5D04B-EBB8-904A-887D-9C11AB601298}" type="slidenum">
              <a:rPr lang="en-US" smtClean="0"/>
              <a:t>10</a:t>
            </a:fld>
            <a:endParaRPr lang="en-US" dirty="0"/>
          </a:p>
        </p:txBody>
      </p:sp>
    </p:spTree>
    <p:extLst>
      <p:ext uri="{BB962C8B-B14F-4D97-AF65-F5344CB8AC3E}">
        <p14:creationId xmlns:p14="http://schemas.microsoft.com/office/powerpoint/2010/main" val="3464607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5D04B-EBB8-904A-887D-9C11AB601298}" type="slidenum">
              <a:rPr lang="en-US" smtClean="0"/>
              <a:t>11</a:t>
            </a:fld>
            <a:endParaRPr lang="en-US" dirty="0"/>
          </a:p>
        </p:txBody>
      </p:sp>
    </p:spTree>
    <p:extLst>
      <p:ext uri="{BB962C8B-B14F-4D97-AF65-F5344CB8AC3E}">
        <p14:creationId xmlns:p14="http://schemas.microsoft.com/office/powerpoint/2010/main" val="3360766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5D04B-EBB8-904A-887D-9C11AB601298}" type="slidenum">
              <a:rPr lang="en-US" smtClean="0"/>
              <a:t>12</a:t>
            </a:fld>
            <a:endParaRPr lang="en-US" dirty="0"/>
          </a:p>
        </p:txBody>
      </p:sp>
    </p:spTree>
    <p:extLst>
      <p:ext uri="{BB962C8B-B14F-4D97-AF65-F5344CB8AC3E}">
        <p14:creationId xmlns:p14="http://schemas.microsoft.com/office/powerpoint/2010/main" val="993556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5D04B-EBB8-904A-887D-9C11AB601298}" type="slidenum">
              <a:rPr lang="en-US" smtClean="0"/>
              <a:t>13</a:t>
            </a:fld>
            <a:endParaRPr lang="en-US" dirty="0"/>
          </a:p>
        </p:txBody>
      </p:sp>
    </p:spTree>
    <p:extLst>
      <p:ext uri="{BB962C8B-B14F-4D97-AF65-F5344CB8AC3E}">
        <p14:creationId xmlns:p14="http://schemas.microsoft.com/office/powerpoint/2010/main" val="2117988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5D04B-EBB8-904A-887D-9C11AB601298}" type="slidenum">
              <a:rPr lang="en-US" smtClean="0"/>
              <a:t>14</a:t>
            </a:fld>
            <a:endParaRPr lang="en-US" dirty="0"/>
          </a:p>
        </p:txBody>
      </p:sp>
    </p:spTree>
    <p:extLst>
      <p:ext uri="{BB962C8B-B14F-4D97-AF65-F5344CB8AC3E}">
        <p14:creationId xmlns:p14="http://schemas.microsoft.com/office/powerpoint/2010/main" val="36327562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5D04B-EBB8-904A-887D-9C11AB601298}" type="slidenum">
              <a:rPr lang="en-US" smtClean="0"/>
              <a:t>15</a:t>
            </a:fld>
            <a:endParaRPr lang="en-US" dirty="0"/>
          </a:p>
        </p:txBody>
      </p:sp>
    </p:spTree>
    <p:extLst>
      <p:ext uri="{BB962C8B-B14F-4D97-AF65-F5344CB8AC3E}">
        <p14:creationId xmlns:p14="http://schemas.microsoft.com/office/powerpoint/2010/main" val="1844776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5D04B-EBB8-904A-887D-9C11AB601298}" type="slidenum">
              <a:rPr lang="en-US" smtClean="0"/>
              <a:t>16</a:t>
            </a:fld>
            <a:endParaRPr lang="en-US" dirty="0"/>
          </a:p>
        </p:txBody>
      </p:sp>
    </p:spTree>
    <p:extLst>
      <p:ext uri="{BB962C8B-B14F-4D97-AF65-F5344CB8AC3E}">
        <p14:creationId xmlns:p14="http://schemas.microsoft.com/office/powerpoint/2010/main" val="4268894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5D04B-EBB8-904A-887D-9C11AB601298}" type="slidenum">
              <a:rPr lang="en-US" smtClean="0"/>
              <a:t>17</a:t>
            </a:fld>
            <a:endParaRPr lang="en-US" dirty="0"/>
          </a:p>
        </p:txBody>
      </p:sp>
    </p:spTree>
    <p:extLst>
      <p:ext uri="{BB962C8B-B14F-4D97-AF65-F5344CB8AC3E}">
        <p14:creationId xmlns:p14="http://schemas.microsoft.com/office/powerpoint/2010/main" val="5700760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5D04B-EBB8-904A-887D-9C11AB601298}" type="slidenum">
              <a:rPr lang="en-US" smtClean="0"/>
              <a:t>18</a:t>
            </a:fld>
            <a:endParaRPr lang="en-US" dirty="0"/>
          </a:p>
        </p:txBody>
      </p:sp>
    </p:spTree>
    <p:extLst>
      <p:ext uri="{BB962C8B-B14F-4D97-AF65-F5344CB8AC3E}">
        <p14:creationId xmlns:p14="http://schemas.microsoft.com/office/powerpoint/2010/main" val="12306322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5D04B-EBB8-904A-887D-9C11AB601298}" type="slidenum">
              <a:rPr lang="en-US" smtClean="0"/>
              <a:t>19</a:t>
            </a:fld>
            <a:endParaRPr lang="en-US" dirty="0"/>
          </a:p>
        </p:txBody>
      </p:sp>
    </p:spTree>
    <p:extLst>
      <p:ext uri="{BB962C8B-B14F-4D97-AF65-F5344CB8AC3E}">
        <p14:creationId xmlns:p14="http://schemas.microsoft.com/office/powerpoint/2010/main" val="3869468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5D04B-EBB8-904A-887D-9C11AB601298}" type="slidenum">
              <a:rPr lang="en-US" smtClean="0"/>
              <a:t>2</a:t>
            </a:fld>
            <a:endParaRPr lang="en-US" dirty="0"/>
          </a:p>
        </p:txBody>
      </p:sp>
    </p:spTree>
    <p:extLst>
      <p:ext uri="{BB962C8B-B14F-4D97-AF65-F5344CB8AC3E}">
        <p14:creationId xmlns:p14="http://schemas.microsoft.com/office/powerpoint/2010/main" val="16278628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5D04B-EBB8-904A-887D-9C11AB601298}" type="slidenum">
              <a:rPr lang="en-US" smtClean="0"/>
              <a:t>20</a:t>
            </a:fld>
            <a:endParaRPr lang="en-US" dirty="0"/>
          </a:p>
        </p:txBody>
      </p:sp>
    </p:spTree>
    <p:extLst>
      <p:ext uri="{BB962C8B-B14F-4D97-AF65-F5344CB8AC3E}">
        <p14:creationId xmlns:p14="http://schemas.microsoft.com/office/powerpoint/2010/main" val="22280517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5D04B-EBB8-904A-887D-9C11AB601298}" type="slidenum">
              <a:rPr lang="en-US" smtClean="0"/>
              <a:t>21</a:t>
            </a:fld>
            <a:endParaRPr lang="en-US" dirty="0"/>
          </a:p>
        </p:txBody>
      </p:sp>
    </p:spTree>
    <p:extLst>
      <p:ext uri="{BB962C8B-B14F-4D97-AF65-F5344CB8AC3E}">
        <p14:creationId xmlns:p14="http://schemas.microsoft.com/office/powerpoint/2010/main" val="19298513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5D04B-EBB8-904A-887D-9C11AB601298}" type="slidenum">
              <a:rPr lang="en-US" smtClean="0"/>
              <a:t>22</a:t>
            </a:fld>
            <a:endParaRPr lang="en-US" dirty="0"/>
          </a:p>
        </p:txBody>
      </p:sp>
    </p:spTree>
    <p:extLst>
      <p:ext uri="{BB962C8B-B14F-4D97-AF65-F5344CB8AC3E}">
        <p14:creationId xmlns:p14="http://schemas.microsoft.com/office/powerpoint/2010/main" val="1041479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5D04B-EBB8-904A-887D-9C11AB601298}" type="slidenum">
              <a:rPr lang="en-US" smtClean="0"/>
              <a:t>23</a:t>
            </a:fld>
            <a:endParaRPr lang="en-US" dirty="0"/>
          </a:p>
        </p:txBody>
      </p:sp>
    </p:spTree>
    <p:extLst>
      <p:ext uri="{BB962C8B-B14F-4D97-AF65-F5344CB8AC3E}">
        <p14:creationId xmlns:p14="http://schemas.microsoft.com/office/powerpoint/2010/main" val="39565712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5D04B-EBB8-904A-887D-9C11AB601298}" type="slidenum">
              <a:rPr lang="en-US" smtClean="0"/>
              <a:t>24</a:t>
            </a:fld>
            <a:endParaRPr lang="en-US" dirty="0"/>
          </a:p>
        </p:txBody>
      </p:sp>
    </p:spTree>
    <p:extLst>
      <p:ext uri="{BB962C8B-B14F-4D97-AF65-F5344CB8AC3E}">
        <p14:creationId xmlns:p14="http://schemas.microsoft.com/office/powerpoint/2010/main" val="24391710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5D04B-EBB8-904A-887D-9C11AB601298}" type="slidenum">
              <a:rPr lang="en-US" smtClean="0"/>
              <a:t>25</a:t>
            </a:fld>
            <a:endParaRPr lang="en-US" dirty="0"/>
          </a:p>
        </p:txBody>
      </p:sp>
    </p:spTree>
    <p:extLst>
      <p:ext uri="{BB962C8B-B14F-4D97-AF65-F5344CB8AC3E}">
        <p14:creationId xmlns:p14="http://schemas.microsoft.com/office/powerpoint/2010/main" val="6420766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5D04B-EBB8-904A-887D-9C11AB601298}" type="slidenum">
              <a:rPr lang="en-US" smtClean="0"/>
              <a:t>26</a:t>
            </a:fld>
            <a:endParaRPr lang="en-US" dirty="0"/>
          </a:p>
        </p:txBody>
      </p:sp>
    </p:spTree>
    <p:extLst>
      <p:ext uri="{BB962C8B-B14F-4D97-AF65-F5344CB8AC3E}">
        <p14:creationId xmlns:p14="http://schemas.microsoft.com/office/powerpoint/2010/main" val="24886407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5D04B-EBB8-904A-887D-9C11AB601298}" type="slidenum">
              <a:rPr lang="en-US" smtClean="0"/>
              <a:t>27</a:t>
            </a:fld>
            <a:endParaRPr lang="en-US" dirty="0"/>
          </a:p>
        </p:txBody>
      </p:sp>
    </p:spTree>
    <p:extLst>
      <p:ext uri="{BB962C8B-B14F-4D97-AF65-F5344CB8AC3E}">
        <p14:creationId xmlns:p14="http://schemas.microsoft.com/office/powerpoint/2010/main" val="39630274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5D04B-EBB8-904A-887D-9C11AB601298}" type="slidenum">
              <a:rPr lang="en-US" smtClean="0"/>
              <a:t>28</a:t>
            </a:fld>
            <a:endParaRPr lang="en-US" dirty="0"/>
          </a:p>
        </p:txBody>
      </p:sp>
    </p:spTree>
    <p:extLst>
      <p:ext uri="{BB962C8B-B14F-4D97-AF65-F5344CB8AC3E}">
        <p14:creationId xmlns:p14="http://schemas.microsoft.com/office/powerpoint/2010/main" val="36488505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5D04B-EBB8-904A-887D-9C11AB601298}" type="slidenum">
              <a:rPr lang="en-US" smtClean="0"/>
              <a:t>29</a:t>
            </a:fld>
            <a:endParaRPr lang="en-US" dirty="0"/>
          </a:p>
        </p:txBody>
      </p:sp>
    </p:spTree>
    <p:extLst>
      <p:ext uri="{BB962C8B-B14F-4D97-AF65-F5344CB8AC3E}">
        <p14:creationId xmlns:p14="http://schemas.microsoft.com/office/powerpoint/2010/main" val="1397110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5D04B-EBB8-904A-887D-9C11AB601298}" type="slidenum">
              <a:rPr lang="en-US" smtClean="0"/>
              <a:t>3</a:t>
            </a:fld>
            <a:endParaRPr lang="en-US" dirty="0"/>
          </a:p>
        </p:txBody>
      </p:sp>
    </p:spTree>
    <p:extLst>
      <p:ext uri="{BB962C8B-B14F-4D97-AF65-F5344CB8AC3E}">
        <p14:creationId xmlns:p14="http://schemas.microsoft.com/office/powerpoint/2010/main" val="26743823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5D04B-EBB8-904A-887D-9C11AB601298}" type="slidenum">
              <a:rPr lang="en-US" smtClean="0"/>
              <a:t>30</a:t>
            </a:fld>
            <a:endParaRPr lang="en-US" dirty="0"/>
          </a:p>
        </p:txBody>
      </p:sp>
    </p:spTree>
    <p:extLst>
      <p:ext uri="{BB962C8B-B14F-4D97-AF65-F5344CB8AC3E}">
        <p14:creationId xmlns:p14="http://schemas.microsoft.com/office/powerpoint/2010/main" val="15740519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5D04B-EBB8-904A-887D-9C11AB601298}" type="slidenum">
              <a:rPr lang="en-US" smtClean="0"/>
              <a:t>31</a:t>
            </a:fld>
            <a:endParaRPr lang="en-US" dirty="0"/>
          </a:p>
        </p:txBody>
      </p:sp>
    </p:spTree>
    <p:extLst>
      <p:ext uri="{BB962C8B-B14F-4D97-AF65-F5344CB8AC3E}">
        <p14:creationId xmlns:p14="http://schemas.microsoft.com/office/powerpoint/2010/main" val="14043580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5D04B-EBB8-904A-887D-9C11AB601298}" type="slidenum">
              <a:rPr lang="en-US" smtClean="0"/>
              <a:t>32</a:t>
            </a:fld>
            <a:endParaRPr lang="en-US" dirty="0"/>
          </a:p>
        </p:txBody>
      </p:sp>
    </p:spTree>
    <p:extLst>
      <p:ext uri="{BB962C8B-B14F-4D97-AF65-F5344CB8AC3E}">
        <p14:creationId xmlns:p14="http://schemas.microsoft.com/office/powerpoint/2010/main" val="8765448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5D04B-EBB8-904A-887D-9C11AB601298}" type="slidenum">
              <a:rPr lang="en-US" smtClean="0"/>
              <a:t>33</a:t>
            </a:fld>
            <a:endParaRPr lang="en-US" dirty="0"/>
          </a:p>
        </p:txBody>
      </p:sp>
    </p:spTree>
    <p:extLst>
      <p:ext uri="{BB962C8B-B14F-4D97-AF65-F5344CB8AC3E}">
        <p14:creationId xmlns:p14="http://schemas.microsoft.com/office/powerpoint/2010/main" val="16047019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5D04B-EBB8-904A-887D-9C11AB601298}" type="slidenum">
              <a:rPr lang="en-US" smtClean="0"/>
              <a:t>34</a:t>
            </a:fld>
            <a:endParaRPr lang="en-US" dirty="0"/>
          </a:p>
        </p:txBody>
      </p:sp>
    </p:spTree>
    <p:extLst>
      <p:ext uri="{BB962C8B-B14F-4D97-AF65-F5344CB8AC3E}">
        <p14:creationId xmlns:p14="http://schemas.microsoft.com/office/powerpoint/2010/main" val="31637254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5D04B-EBB8-904A-887D-9C11AB601298}" type="slidenum">
              <a:rPr lang="en-US" smtClean="0"/>
              <a:t>35</a:t>
            </a:fld>
            <a:endParaRPr lang="en-US" dirty="0"/>
          </a:p>
        </p:txBody>
      </p:sp>
    </p:spTree>
    <p:extLst>
      <p:ext uri="{BB962C8B-B14F-4D97-AF65-F5344CB8AC3E}">
        <p14:creationId xmlns:p14="http://schemas.microsoft.com/office/powerpoint/2010/main" val="18691246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5D04B-EBB8-904A-887D-9C11AB601298}" type="slidenum">
              <a:rPr lang="en-US" smtClean="0"/>
              <a:t>36</a:t>
            </a:fld>
            <a:endParaRPr lang="en-US" dirty="0"/>
          </a:p>
        </p:txBody>
      </p:sp>
    </p:spTree>
    <p:extLst>
      <p:ext uri="{BB962C8B-B14F-4D97-AF65-F5344CB8AC3E}">
        <p14:creationId xmlns:p14="http://schemas.microsoft.com/office/powerpoint/2010/main" val="29292005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5D04B-EBB8-904A-887D-9C11AB601298}" type="slidenum">
              <a:rPr lang="en-US" smtClean="0"/>
              <a:t>37</a:t>
            </a:fld>
            <a:endParaRPr lang="en-US" dirty="0"/>
          </a:p>
        </p:txBody>
      </p:sp>
    </p:spTree>
    <p:extLst>
      <p:ext uri="{BB962C8B-B14F-4D97-AF65-F5344CB8AC3E}">
        <p14:creationId xmlns:p14="http://schemas.microsoft.com/office/powerpoint/2010/main" val="31721086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5D04B-EBB8-904A-887D-9C11AB601298}" type="slidenum">
              <a:rPr lang="en-US" smtClean="0"/>
              <a:t>38</a:t>
            </a:fld>
            <a:endParaRPr lang="en-US" dirty="0"/>
          </a:p>
        </p:txBody>
      </p:sp>
    </p:spTree>
    <p:extLst>
      <p:ext uri="{BB962C8B-B14F-4D97-AF65-F5344CB8AC3E}">
        <p14:creationId xmlns:p14="http://schemas.microsoft.com/office/powerpoint/2010/main" val="20371812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5D04B-EBB8-904A-887D-9C11AB601298}" type="slidenum">
              <a:rPr lang="en-US" smtClean="0"/>
              <a:t>39</a:t>
            </a:fld>
            <a:endParaRPr lang="en-US" dirty="0"/>
          </a:p>
        </p:txBody>
      </p:sp>
    </p:spTree>
    <p:extLst>
      <p:ext uri="{BB962C8B-B14F-4D97-AF65-F5344CB8AC3E}">
        <p14:creationId xmlns:p14="http://schemas.microsoft.com/office/powerpoint/2010/main" val="3883764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5D04B-EBB8-904A-887D-9C11AB601298}" type="slidenum">
              <a:rPr lang="en-US" smtClean="0"/>
              <a:t>4</a:t>
            </a:fld>
            <a:endParaRPr lang="en-US" dirty="0"/>
          </a:p>
        </p:txBody>
      </p:sp>
    </p:spTree>
    <p:extLst>
      <p:ext uri="{BB962C8B-B14F-4D97-AF65-F5344CB8AC3E}">
        <p14:creationId xmlns:p14="http://schemas.microsoft.com/office/powerpoint/2010/main" val="40021251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5D04B-EBB8-904A-887D-9C11AB601298}" type="slidenum">
              <a:rPr lang="en-US" smtClean="0"/>
              <a:t>40</a:t>
            </a:fld>
            <a:endParaRPr lang="en-US" dirty="0"/>
          </a:p>
        </p:txBody>
      </p:sp>
    </p:spTree>
    <p:extLst>
      <p:ext uri="{BB962C8B-B14F-4D97-AF65-F5344CB8AC3E}">
        <p14:creationId xmlns:p14="http://schemas.microsoft.com/office/powerpoint/2010/main" val="31647338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5D04B-EBB8-904A-887D-9C11AB601298}" type="slidenum">
              <a:rPr lang="en-US" smtClean="0"/>
              <a:t>41</a:t>
            </a:fld>
            <a:endParaRPr lang="en-US" dirty="0"/>
          </a:p>
        </p:txBody>
      </p:sp>
    </p:spTree>
    <p:extLst>
      <p:ext uri="{BB962C8B-B14F-4D97-AF65-F5344CB8AC3E}">
        <p14:creationId xmlns:p14="http://schemas.microsoft.com/office/powerpoint/2010/main" val="7410765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5D04B-EBB8-904A-887D-9C11AB601298}" type="slidenum">
              <a:rPr lang="en-US" smtClean="0"/>
              <a:t>42</a:t>
            </a:fld>
            <a:endParaRPr lang="en-US" dirty="0"/>
          </a:p>
        </p:txBody>
      </p:sp>
    </p:spTree>
    <p:extLst>
      <p:ext uri="{BB962C8B-B14F-4D97-AF65-F5344CB8AC3E}">
        <p14:creationId xmlns:p14="http://schemas.microsoft.com/office/powerpoint/2010/main" val="12513692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5D04B-EBB8-904A-887D-9C11AB601298}" type="slidenum">
              <a:rPr lang="en-US" smtClean="0"/>
              <a:t>43</a:t>
            </a:fld>
            <a:endParaRPr lang="en-US" dirty="0"/>
          </a:p>
        </p:txBody>
      </p:sp>
    </p:spTree>
    <p:extLst>
      <p:ext uri="{BB962C8B-B14F-4D97-AF65-F5344CB8AC3E}">
        <p14:creationId xmlns:p14="http://schemas.microsoft.com/office/powerpoint/2010/main" val="9755383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5D04B-EBB8-904A-887D-9C11AB601298}" type="slidenum">
              <a:rPr lang="en-US" smtClean="0"/>
              <a:t>44</a:t>
            </a:fld>
            <a:endParaRPr lang="en-US" dirty="0"/>
          </a:p>
        </p:txBody>
      </p:sp>
    </p:spTree>
    <p:extLst>
      <p:ext uri="{BB962C8B-B14F-4D97-AF65-F5344CB8AC3E}">
        <p14:creationId xmlns:p14="http://schemas.microsoft.com/office/powerpoint/2010/main" val="15223799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5D04B-EBB8-904A-887D-9C11AB601298}" type="slidenum">
              <a:rPr lang="en-US" smtClean="0"/>
              <a:t>45</a:t>
            </a:fld>
            <a:endParaRPr lang="en-US" dirty="0"/>
          </a:p>
        </p:txBody>
      </p:sp>
    </p:spTree>
    <p:extLst>
      <p:ext uri="{BB962C8B-B14F-4D97-AF65-F5344CB8AC3E}">
        <p14:creationId xmlns:p14="http://schemas.microsoft.com/office/powerpoint/2010/main" val="8225910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5D04B-EBB8-904A-887D-9C11AB601298}" type="slidenum">
              <a:rPr lang="en-US" smtClean="0"/>
              <a:t>46</a:t>
            </a:fld>
            <a:endParaRPr lang="en-US" dirty="0"/>
          </a:p>
        </p:txBody>
      </p:sp>
    </p:spTree>
    <p:extLst>
      <p:ext uri="{BB962C8B-B14F-4D97-AF65-F5344CB8AC3E}">
        <p14:creationId xmlns:p14="http://schemas.microsoft.com/office/powerpoint/2010/main" val="34414443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5D04B-EBB8-904A-887D-9C11AB601298}" type="slidenum">
              <a:rPr lang="en-US" smtClean="0"/>
              <a:t>47</a:t>
            </a:fld>
            <a:endParaRPr lang="en-US" dirty="0"/>
          </a:p>
        </p:txBody>
      </p:sp>
    </p:spTree>
    <p:extLst>
      <p:ext uri="{BB962C8B-B14F-4D97-AF65-F5344CB8AC3E}">
        <p14:creationId xmlns:p14="http://schemas.microsoft.com/office/powerpoint/2010/main" val="16678879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5D04B-EBB8-904A-887D-9C11AB601298}" type="slidenum">
              <a:rPr lang="en-US" smtClean="0"/>
              <a:t>48</a:t>
            </a:fld>
            <a:endParaRPr lang="en-US" dirty="0"/>
          </a:p>
        </p:txBody>
      </p:sp>
    </p:spTree>
    <p:extLst>
      <p:ext uri="{BB962C8B-B14F-4D97-AF65-F5344CB8AC3E}">
        <p14:creationId xmlns:p14="http://schemas.microsoft.com/office/powerpoint/2010/main" val="4907210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5D04B-EBB8-904A-887D-9C11AB601298}" type="slidenum">
              <a:rPr lang="en-US" smtClean="0"/>
              <a:t>49</a:t>
            </a:fld>
            <a:endParaRPr lang="en-US" dirty="0"/>
          </a:p>
        </p:txBody>
      </p:sp>
    </p:spTree>
    <p:extLst>
      <p:ext uri="{BB962C8B-B14F-4D97-AF65-F5344CB8AC3E}">
        <p14:creationId xmlns:p14="http://schemas.microsoft.com/office/powerpoint/2010/main" val="3554000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5D04B-EBB8-904A-887D-9C11AB601298}" type="slidenum">
              <a:rPr lang="en-US" smtClean="0"/>
              <a:t>5</a:t>
            </a:fld>
            <a:endParaRPr lang="en-US" dirty="0"/>
          </a:p>
        </p:txBody>
      </p:sp>
    </p:spTree>
    <p:extLst>
      <p:ext uri="{BB962C8B-B14F-4D97-AF65-F5344CB8AC3E}">
        <p14:creationId xmlns:p14="http://schemas.microsoft.com/office/powerpoint/2010/main" val="4641794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5D04B-EBB8-904A-887D-9C11AB601298}" type="slidenum">
              <a:rPr lang="en-US" smtClean="0"/>
              <a:t>50</a:t>
            </a:fld>
            <a:endParaRPr lang="en-US" dirty="0"/>
          </a:p>
        </p:txBody>
      </p:sp>
    </p:spTree>
    <p:extLst>
      <p:ext uri="{BB962C8B-B14F-4D97-AF65-F5344CB8AC3E}">
        <p14:creationId xmlns:p14="http://schemas.microsoft.com/office/powerpoint/2010/main" val="15381584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5D04B-EBB8-904A-887D-9C11AB601298}" type="slidenum">
              <a:rPr lang="en-US" smtClean="0"/>
              <a:t>51</a:t>
            </a:fld>
            <a:endParaRPr lang="en-US" dirty="0"/>
          </a:p>
        </p:txBody>
      </p:sp>
    </p:spTree>
    <p:extLst>
      <p:ext uri="{BB962C8B-B14F-4D97-AF65-F5344CB8AC3E}">
        <p14:creationId xmlns:p14="http://schemas.microsoft.com/office/powerpoint/2010/main" val="26100199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5D04B-EBB8-904A-887D-9C11AB601298}" type="slidenum">
              <a:rPr lang="en-US" smtClean="0"/>
              <a:t>52</a:t>
            </a:fld>
            <a:endParaRPr lang="en-US" dirty="0"/>
          </a:p>
        </p:txBody>
      </p:sp>
    </p:spTree>
    <p:extLst>
      <p:ext uri="{BB962C8B-B14F-4D97-AF65-F5344CB8AC3E}">
        <p14:creationId xmlns:p14="http://schemas.microsoft.com/office/powerpoint/2010/main" val="32126872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5D04B-EBB8-904A-887D-9C11AB601298}" type="slidenum">
              <a:rPr lang="en-US" smtClean="0"/>
              <a:t>53</a:t>
            </a:fld>
            <a:endParaRPr lang="en-US" dirty="0"/>
          </a:p>
        </p:txBody>
      </p:sp>
    </p:spTree>
    <p:extLst>
      <p:ext uri="{BB962C8B-B14F-4D97-AF65-F5344CB8AC3E}">
        <p14:creationId xmlns:p14="http://schemas.microsoft.com/office/powerpoint/2010/main" val="39573639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5D04B-EBB8-904A-887D-9C11AB601298}" type="slidenum">
              <a:rPr lang="en-US" smtClean="0"/>
              <a:t>54</a:t>
            </a:fld>
            <a:endParaRPr lang="en-US" dirty="0"/>
          </a:p>
        </p:txBody>
      </p:sp>
    </p:spTree>
    <p:extLst>
      <p:ext uri="{BB962C8B-B14F-4D97-AF65-F5344CB8AC3E}">
        <p14:creationId xmlns:p14="http://schemas.microsoft.com/office/powerpoint/2010/main" val="3964031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5D04B-EBB8-904A-887D-9C11AB601298}" type="slidenum">
              <a:rPr lang="en-US" smtClean="0"/>
              <a:t>55</a:t>
            </a:fld>
            <a:endParaRPr lang="en-US" dirty="0"/>
          </a:p>
        </p:txBody>
      </p:sp>
    </p:spTree>
    <p:extLst>
      <p:ext uri="{BB962C8B-B14F-4D97-AF65-F5344CB8AC3E}">
        <p14:creationId xmlns:p14="http://schemas.microsoft.com/office/powerpoint/2010/main" val="353614411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5D04B-EBB8-904A-887D-9C11AB601298}" type="slidenum">
              <a:rPr lang="en-US" smtClean="0"/>
              <a:t>56</a:t>
            </a:fld>
            <a:endParaRPr lang="en-US" dirty="0"/>
          </a:p>
        </p:txBody>
      </p:sp>
    </p:spTree>
    <p:extLst>
      <p:ext uri="{BB962C8B-B14F-4D97-AF65-F5344CB8AC3E}">
        <p14:creationId xmlns:p14="http://schemas.microsoft.com/office/powerpoint/2010/main" val="284911024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5D04B-EBB8-904A-887D-9C11AB601298}" type="slidenum">
              <a:rPr lang="en-US" smtClean="0"/>
              <a:t>57</a:t>
            </a:fld>
            <a:endParaRPr lang="en-US" dirty="0"/>
          </a:p>
        </p:txBody>
      </p:sp>
    </p:spTree>
    <p:extLst>
      <p:ext uri="{BB962C8B-B14F-4D97-AF65-F5344CB8AC3E}">
        <p14:creationId xmlns:p14="http://schemas.microsoft.com/office/powerpoint/2010/main" val="157557131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5D04B-EBB8-904A-887D-9C11AB601298}" type="slidenum">
              <a:rPr lang="en-US" smtClean="0"/>
              <a:t>58</a:t>
            </a:fld>
            <a:endParaRPr lang="en-US" dirty="0"/>
          </a:p>
        </p:txBody>
      </p:sp>
    </p:spTree>
    <p:extLst>
      <p:ext uri="{BB962C8B-B14F-4D97-AF65-F5344CB8AC3E}">
        <p14:creationId xmlns:p14="http://schemas.microsoft.com/office/powerpoint/2010/main" val="29136006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5D04B-EBB8-904A-887D-9C11AB601298}" type="slidenum">
              <a:rPr lang="en-US" smtClean="0"/>
              <a:t>59</a:t>
            </a:fld>
            <a:endParaRPr lang="en-US" dirty="0"/>
          </a:p>
        </p:txBody>
      </p:sp>
    </p:spTree>
    <p:extLst>
      <p:ext uri="{BB962C8B-B14F-4D97-AF65-F5344CB8AC3E}">
        <p14:creationId xmlns:p14="http://schemas.microsoft.com/office/powerpoint/2010/main" val="2244515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5D04B-EBB8-904A-887D-9C11AB601298}" type="slidenum">
              <a:rPr lang="en-US" smtClean="0"/>
              <a:t>6</a:t>
            </a:fld>
            <a:endParaRPr lang="en-US" dirty="0"/>
          </a:p>
        </p:txBody>
      </p:sp>
    </p:spTree>
    <p:extLst>
      <p:ext uri="{BB962C8B-B14F-4D97-AF65-F5344CB8AC3E}">
        <p14:creationId xmlns:p14="http://schemas.microsoft.com/office/powerpoint/2010/main" val="122745826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5D04B-EBB8-904A-887D-9C11AB601298}" type="slidenum">
              <a:rPr lang="en-US" smtClean="0"/>
              <a:t>60</a:t>
            </a:fld>
            <a:endParaRPr lang="en-US" dirty="0"/>
          </a:p>
        </p:txBody>
      </p:sp>
    </p:spTree>
    <p:extLst>
      <p:ext uri="{BB962C8B-B14F-4D97-AF65-F5344CB8AC3E}">
        <p14:creationId xmlns:p14="http://schemas.microsoft.com/office/powerpoint/2010/main" val="300472230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5D04B-EBB8-904A-887D-9C11AB601298}" type="slidenum">
              <a:rPr lang="en-US" smtClean="0"/>
              <a:t>61</a:t>
            </a:fld>
            <a:endParaRPr lang="en-US" dirty="0"/>
          </a:p>
        </p:txBody>
      </p:sp>
    </p:spTree>
    <p:extLst>
      <p:ext uri="{BB962C8B-B14F-4D97-AF65-F5344CB8AC3E}">
        <p14:creationId xmlns:p14="http://schemas.microsoft.com/office/powerpoint/2010/main" val="251892070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5D04B-EBB8-904A-887D-9C11AB601298}" type="slidenum">
              <a:rPr lang="en-US" smtClean="0"/>
              <a:t>62</a:t>
            </a:fld>
            <a:endParaRPr lang="en-US" dirty="0"/>
          </a:p>
        </p:txBody>
      </p:sp>
    </p:spTree>
    <p:extLst>
      <p:ext uri="{BB962C8B-B14F-4D97-AF65-F5344CB8AC3E}">
        <p14:creationId xmlns:p14="http://schemas.microsoft.com/office/powerpoint/2010/main" val="362953795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5D04B-EBB8-904A-887D-9C11AB601298}" type="slidenum">
              <a:rPr lang="en-US" smtClean="0"/>
              <a:t>63</a:t>
            </a:fld>
            <a:endParaRPr lang="en-US" dirty="0"/>
          </a:p>
        </p:txBody>
      </p:sp>
    </p:spTree>
    <p:extLst>
      <p:ext uri="{BB962C8B-B14F-4D97-AF65-F5344CB8AC3E}">
        <p14:creationId xmlns:p14="http://schemas.microsoft.com/office/powerpoint/2010/main" val="347429743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5D04B-EBB8-904A-887D-9C11AB601298}" type="slidenum">
              <a:rPr lang="en-US" smtClean="0"/>
              <a:t>64</a:t>
            </a:fld>
            <a:endParaRPr lang="en-US" dirty="0"/>
          </a:p>
        </p:txBody>
      </p:sp>
    </p:spTree>
    <p:extLst>
      <p:ext uri="{BB962C8B-B14F-4D97-AF65-F5344CB8AC3E}">
        <p14:creationId xmlns:p14="http://schemas.microsoft.com/office/powerpoint/2010/main" val="177894809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5D04B-EBB8-904A-887D-9C11AB601298}" type="slidenum">
              <a:rPr lang="en-US" smtClean="0"/>
              <a:t>65</a:t>
            </a:fld>
            <a:endParaRPr lang="en-US" dirty="0"/>
          </a:p>
        </p:txBody>
      </p:sp>
    </p:spTree>
    <p:extLst>
      <p:ext uri="{BB962C8B-B14F-4D97-AF65-F5344CB8AC3E}">
        <p14:creationId xmlns:p14="http://schemas.microsoft.com/office/powerpoint/2010/main" val="150921883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5D04B-EBB8-904A-887D-9C11AB601298}" type="slidenum">
              <a:rPr lang="en-US" smtClean="0"/>
              <a:t>66</a:t>
            </a:fld>
            <a:endParaRPr lang="en-US" dirty="0"/>
          </a:p>
        </p:txBody>
      </p:sp>
    </p:spTree>
    <p:extLst>
      <p:ext uri="{BB962C8B-B14F-4D97-AF65-F5344CB8AC3E}">
        <p14:creationId xmlns:p14="http://schemas.microsoft.com/office/powerpoint/2010/main" val="31271844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5D04B-EBB8-904A-887D-9C11AB601298}" type="slidenum">
              <a:rPr lang="en-US" smtClean="0"/>
              <a:t>67</a:t>
            </a:fld>
            <a:endParaRPr lang="en-US" dirty="0"/>
          </a:p>
        </p:txBody>
      </p:sp>
    </p:spTree>
    <p:extLst>
      <p:ext uri="{BB962C8B-B14F-4D97-AF65-F5344CB8AC3E}">
        <p14:creationId xmlns:p14="http://schemas.microsoft.com/office/powerpoint/2010/main" val="21386063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5D04B-EBB8-904A-887D-9C11AB601298}" type="slidenum">
              <a:rPr lang="en-US" smtClean="0"/>
              <a:t>68</a:t>
            </a:fld>
            <a:endParaRPr lang="en-US" dirty="0"/>
          </a:p>
        </p:txBody>
      </p:sp>
    </p:spTree>
    <p:extLst>
      <p:ext uri="{BB962C8B-B14F-4D97-AF65-F5344CB8AC3E}">
        <p14:creationId xmlns:p14="http://schemas.microsoft.com/office/powerpoint/2010/main" val="3389217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5D04B-EBB8-904A-887D-9C11AB601298}" type="slidenum">
              <a:rPr lang="en-US" smtClean="0"/>
              <a:t>7</a:t>
            </a:fld>
            <a:endParaRPr lang="en-US" dirty="0"/>
          </a:p>
        </p:txBody>
      </p:sp>
    </p:spTree>
    <p:extLst>
      <p:ext uri="{BB962C8B-B14F-4D97-AF65-F5344CB8AC3E}">
        <p14:creationId xmlns:p14="http://schemas.microsoft.com/office/powerpoint/2010/main" val="2034624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5D04B-EBB8-904A-887D-9C11AB601298}" type="slidenum">
              <a:rPr lang="en-US" smtClean="0"/>
              <a:t>8</a:t>
            </a:fld>
            <a:endParaRPr lang="en-US" dirty="0"/>
          </a:p>
        </p:txBody>
      </p:sp>
    </p:spTree>
    <p:extLst>
      <p:ext uri="{BB962C8B-B14F-4D97-AF65-F5344CB8AC3E}">
        <p14:creationId xmlns:p14="http://schemas.microsoft.com/office/powerpoint/2010/main" val="2962619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5D04B-EBB8-904A-887D-9C11AB601298}" type="slidenum">
              <a:rPr lang="en-US" smtClean="0"/>
              <a:t>9</a:t>
            </a:fld>
            <a:endParaRPr lang="en-US" dirty="0"/>
          </a:p>
        </p:txBody>
      </p:sp>
    </p:spTree>
    <p:extLst>
      <p:ext uri="{BB962C8B-B14F-4D97-AF65-F5344CB8AC3E}">
        <p14:creationId xmlns:p14="http://schemas.microsoft.com/office/powerpoint/2010/main" val="30656173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9/30/2021</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9/30/2021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9/30/2021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9/30/2021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9/30/2021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9/30/2021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9/30/2021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60000"/>
                <a:lumOff val="40000"/>
              </a:schemeClr>
            </a:gs>
            <a:gs pos="56000">
              <a:schemeClr val="accent5">
                <a:lumMod val="0"/>
                <a:lumOff val="100000"/>
              </a:schemeClr>
            </a:gs>
            <a:gs pos="100000">
              <a:schemeClr val="accent5">
                <a:lumMod val="10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9/30/2021</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14.tmp"/></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22358" y="4443663"/>
            <a:ext cx="7154780" cy="2903620"/>
          </a:xfrm>
        </p:spPr>
        <p:txBody>
          <a:bodyPr>
            <a:normAutofit fontScale="90000"/>
          </a:bodyPr>
          <a:lstStyle/>
          <a:p>
            <a:r>
              <a:rPr lang="en-US" dirty="0">
                <a:solidFill>
                  <a:schemeClr val="tx1"/>
                </a:solidFill>
              </a:rPr>
              <a:t/>
            </a:r>
            <a:br>
              <a:rPr lang="en-US" dirty="0">
                <a:solidFill>
                  <a:schemeClr val="tx1"/>
                </a:solidFill>
              </a:rPr>
            </a:br>
            <a:r>
              <a:rPr lang="en-US" dirty="0">
                <a:solidFill>
                  <a:schemeClr val="tx1"/>
                </a:solidFill>
              </a:rPr>
              <a:t/>
            </a:r>
            <a:br>
              <a:rPr lang="en-US" dirty="0">
                <a:solidFill>
                  <a:schemeClr val="tx1"/>
                </a:solidFill>
              </a:rPr>
            </a:br>
            <a:r>
              <a:rPr lang="en-US" dirty="0">
                <a:solidFill>
                  <a:schemeClr val="tx1"/>
                </a:solidFill>
              </a:rPr>
              <a:t/>
            </a:r>
            <a:br>
              <a:rPr lang="en-US" dirty="0">
                <a:solidFill>
                  <a:schemeClr val="tx1"/>
                </a:solidFill>
              </a:rPr>
            </a:br>
            <a:r>
              <a:rPr lang="en-US" dirty="0">
                <a:solidFill>
                  <a:schemeClr val="tx1"/>
                </a:solidFill>
              </a:rPr>
              <a:t/>
            </a:r>
            <a:br>
              <a:rPr lang="en-US" dirty="0">
                <a:solidFill>
                  <a:schemeClr val="tx1"/>
                </a:solidFill>
              </a:rPr>
            </a:br>
            <a:r>
              <a:rPr lang="en-US" dirty="0">
                <a:solidFill>
                  <a:schemeClr val="tx1"/>
                </a:solidFill>
              </a:rPr>
              <a:t/>
            </a:r>
            <a:br>
              <a:rPr lang="en-US" dirty="0">
                <a:solidFill>
                  <a:schemeClr val="tx1"/>
                </a:solidFill>
              </a:rPr>
            </a:br>
            <a:r>
              <a:rPr lang="en-US" dirty="0">
                <a:solidFill>
                  <a:schemeClr val="tx1"/>
                </a:solidFill>
              </a:rPr>
              <a:t/>
            </a:r>
            <a:br>
              <a:rPr lang="en-US" dirty="0">
                <a:solidFill>
                  <a:schemeClr val="tx1"/>
                </a:solidFill>
              </a:rPr>
            </a:br>
            <a:r>
              <a:rPr lang="en-US" dirty="0">
                <a:solidFill>
                  <a:schemeClr val="tx1"/>
                </a:solidFill>
              </a:rPr>
              <a:t/>
            </a:r>
            <a:br>
              <a:rPr lang="en-US" dirty="0">
                <a:solidFill>
                  <a:schemeClr val="tx1"/>
                </a:solidFill>
              </a:rPr>
            </a:br>
            <a:r>
              <a:rPr lang="en-US" dirty="0">
                <a:solidFill>
                  <a:schemeClr val="tx1"/>
                </a:solidFill>
              </a:rPr>
              <a:t/>
            </a:r>
            <a:br>
              <a:rPr lang="en-US" dirty="0">
                <a:solidFill>
                  <a:schemeClr val="tx1"/>
                </a:solidFill>
              </a:rPr>
            </a:br>
            <a:r>
              <a:rPr lang="en-US" dirty="0">
                <a:solidFill>
                  <a:schemeClr val="bg1"/>
                </a:solidFill>
              </a:rPr>
              <a:t/>
            </a:r>
            <a:br>
              <a:rPr lang="en-US" dirty="0">
                <a:solidFill>
                  <a:schemeClr val="bg1"/>
                </a:solidFill>
              </a:rPr>
            </a:br>
            <a:r>
              <a:rPr lang="en-US" sz="3100" dirty="0">
                <a:solidFill>
                  <a:schemeClr val="bg1"/>
                </a:solidFill>
              </a:rPr>
              <a:t>Title IX Symposium – September 30, 2021</a:t>
            </a:r>
            <a:r>
              <a:rPr lang="en-US" dirty="0">
                <a:solidFill>
                  <a:schemeClr val="bg1"/>
                </a:solidFill>
              </a:rPr>
              <a:t/>
            </a:r>
            <a:br>
              <a:rPr lang="en-US" dirty="0">
                <a:solidFill>
                  <a:schemeClr val="bg1"/>
                </a:solidFill>
              </a:rPr>
            </a:br>
            <a:r>
              <a:rPr lang="en-US" dirty="0">
                <a:solidFill>
                  <a:schemeClr val="bg1"/>
                </a:solidFill>
              </a:rPr>
              <a:t/>
            </a:r>
            <a:br>
              <a:rPr lang="en-US" dirty="0">
                <a:solidFill>
                  <a:schemeClr val="bg1"/>
                </a:solidFill>
              </a:rPr>
            </a:br>
            <a:r>
              <a:rPr lang="en-US" b="1" u="sng" dirty="0">
                <a:solidFill>
                  <a:schemeClr val="bg1"/>
                </a:solidFill>
              </a:rPr>
              <a:t>The Jeff &amp; Jeff </a:t>
            </a:r>
            <a:br>
              <a:rPr lang="en-US" b="1" u="sng" dirty="0">
                <a:solidFill>
                  <a:schemeClr val="bg1"/>
                </a:solidFill>
              </a:rPr>
            </a:br>
            <a:r>
              <a:rPr lang="en-US" b="1" u="sng" dirty="0">
                <a:solidFill>
                  <a:schemeClr val="bg1"/>
                </a:solidFill>
              </a:rPr>
              <a:t>Writing Workshop </a:t>
            </a:r>
            <a:br>
              <a:rPr lang="en-US" b="1" u="sng" dirty="0">
                <a:solidFill>
                  <a:schemeClr val="bg1"/>
                </a:solidFill>
              </a:rPr>
            </a:br>
            <a:r>
              <a:rPr lang="en-US" dirty="0">
                <a:solidFill>
                  <a:schemeClr val="bg1"/>
                </a:solidFill>
              </a:rPr>
              <a:t/>
            </a:r>
            <a:br>
              <a:rPr lang="en-US" dirty="0">
                <a:solidFill>
                  <a:schemeClr val="bg1"/>
                </a:solidFill>
              </a:rPr>
            </a:br>
            <a:r>
              <a:rPr lang="en-US" dirty="0">
                <a:solidFill>
                  <a:schemeClr val="bg1"/>
                </a:solidFill>
              </a:rPr>
              <a:t/>
            </a:r>
            <a:br>
              <a:rPr lang="en-US" dirty="0">
                <a:solidFill>
                  <a:schemeClr val="bg1"/>
                </a:solidFill>
              </a:rPr>
            </a:br>
            <a:r>
              <a:rPr lang="en-US" dirty="0">
                <a:solidFill>
                  <a:schemeClr val="bg1"/>
                </a:solidFill>
              </a:rPr>
              <a:t> </a:t>
            </a:r>
            <a:br>
              <a:rPr lang="en-US" dirty="0">
                <a:solidFill>
                  <a:schemeClr val="bg1"/>
                </a:solidFill>
              </a:rPr>
            </a:br>
            <a:r>
              <a:rPr lang="en-US" sz="1600" dirty="0">
                <a:solidFill>
                  <a:schemeClr val="bg1"/>
                </a:solidFill>
              </a:rPr>
              <a:t/>
            </a:r>
            <a:br>
              <a:rPr lang="en-US" sz="1600" dirty="0">
                <a:solidFill>
                  <a:schemeClr val="bg1"/>
                </a:solidFill>
              </a:rPr>
            </a:br>
            <a:r>
              <a:rPr lang="en-US" sz="2700" dirty="0">
                <a:solidFill>
                  <a:schemeClr val="bg1"/>
                </a:solidFill>
              </a:rPr>
              <a:t/>
            </a:r>
            <a:br>
              <a:rPr lang="en-US" sz="2700" dirty="0">
                <a:solidFill>
                  <a:schemeClr val="bg1"/>
                </a:solidFill>
              </a:rPr>
            </a:br>
            <a:r>
              <a:rPr lang="en-US" sz="2700" dirty="0">
                <a:solidFill>
                  <a:schemeClr val="bg1"/>
                </a:solidFill>
              </a:rPr>
              <a:t/>
            </a:r>
            <a:br>
              <a:rPr lang="en-US" sz="2700" dirty="0">
                <a:solidFill>
                  <a:schemeClr val="bg1"/>
                </a:solidFill>
              </a:rPr>
            </a:br>
            <a:r>
              <a:rPr lang="en-US" sz="2000" b="1" dirty="0">
                <a:solidFill>
                  <a:schemeClr val="bg1"/>
                </a:solidFill>
              </a:rPr>
              <a:t>Jeffrey D. Peterson, Nebo School District </a:t>
            </a:r>
            <a:br>
              <a:rPr lang="en-US" sz="2000" b="1" dirty="0">
                <a:solidFill>
                  <a:schemeClr val="bg1"/>
                </a:solidFill>
              </a:rPr>
            </a:br>
            <a:r>
              <a:rPr lang="en-US" sz="2000" b="1" dirty="0">
                <a:solidFill>
                  <a:schemeClr val="bg1"/>
                </a:solidFill>
              </a:rPr>
              <a:t>Jeffrey K. Christensen, Canyons School District</a:t>
            </a:r>
            <a:r>
              <a:rPr lang="en-US" sz="2700" dirty="0"/>
              <a:t/>
            </a:r>
            <a:br>
              <a:rPr lang="en-US" sz="2700" dirty="0"/>
            </a:br>
            <a:r>
              <a:rPr lang="en-US" sz="2700" b="1" dirty="0"/>
              <a:t/>
            </a:r>
            <a:br>
              <a:rPr lang="en-US" sz="2700" b="1" dirty="0"/>
            </a:br>
            <a:r>
              <a:rPr lang="en-US" sz="1600" dirty="0">
                <a:solidFill>
                  <a:schemeClr val="bg1"/>
                </a:solidFill>
              </a:rPr>
              <a:t/>
            </a:r>
            <a:br>
              <a:rPr lang="en-US" sz="1600" dirty="0">
                <a:solidFill>
                  <a:schemeClr val="bg1"/>
                </a:solidFill>
              </a:rPr>
            </a:br>
            <a:endParaRPr lang="en-US" sz="1600" dirty="0">
              <a:solidFill>
                <a:schemeClr val="bg1"/>
              </a:solidFill>
            </a:endParaRPr>
          </a:p>
        </p:txBody>
      </p:sp>
      <p:sp>
        <p:nvSpPr>
          <p:cNvPr id="3" name="Slide Number Placeholder 2"/>
          <p:cNvSpPr>
            <a:spLocks noGrp="1"/>
          </p:cNvSpPr>
          <p:nvPr>
            <p:ph type="sldNum" sz="quarter" idx="12"/>
          </p:nvPr>
        </p:nvSpPr>
        <p:spPr/>
        <p:txBody>
          <a:bodyPr/>
          <a:lstStyle/>
          <a:p>
            <a:fld id="{26415328-37C3-374B-881B-B9E33DA7ECDC}" type="slidenum">
              <a:rPr lang="en-US" smtClean="0"/>
              <a:t>1</a:t>
            </a:fld>
            <a:endParaRPr lang="en-US" dirty="0"/>
          </a:p>
        </p:txBody>
      </p:sp>
    </p:spTree>
    <p:extLst>
      <p:ext uri="{BB962C8B-B14F-4D97-AF65-F5344CB8AC3E}">
        <p14:creationId xmlns:p14="http://schemas.microsoft.com/office/powerpoint/2010/main" val="3753975065"/>
      </p:ext>
    </p:extLst>
  </p:cSld>
  <p:clrMapOvr>
    <a:masterClrMapping/>
  </p:clrMapOvr>
  <mc:AlternateContent xmlns:mc="http://schemas.openxmlformats.org/markup-compatibility/2006" xmlns:p14="http://schemas.microsoft.com/office/powerpoint/2010/main">
    <mc:Choice Requires="p14">
      <p:transition spd="slow" p14:dur="2000" advTm="12124"/>
    </mc:Choice>
    <mc:Fallback xmlns="">
      <p:transition xmlns:p14="http://schemas.microsoft.com/office/powerpoint/2010/main" spd="slow" advTm="1212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38202" y="0"/>
            <a:ext cx="9915596" cy="3570208"/>
          </a:xfrm>
          <a:prstGeom prst="rect">
            <a:avLst/>
          </a:prstGeom>
          <a:noFill/>
        </p:spPr>
        <p:txBody>
          <a:bodyPr wrap="square" rtlCol="0">
            <a:spAutoFit/>
          </a:bodyPr>
          <a:lstStyle/>
          <a:p>
            <a:pPr algn="ctr"/>
            <a:r>
              <a:rPr lang="en-US" sz="2800" b="1" u="sng" dirty="0">
                <a:solidFill>
                  <a:schemeClr val="bg1"/>
                </a:solidFill>
              </a:rPr>
              <a:t>Part 1: Overview of Investigative Documents</a:t>
            </a:r>
          </a:p>
          <a:p>
            <a:pPr marL="742950" indent="-742950">
              <a:buFont typeface="+mj-lt"/>
              <a:buAutoNum type="alphaUcPeriod" startAt="2"/>
            </a:pPr>
            <a:r>
              <a:rPr lang="en-US" sz="2800" dirty="0">
                <a:solidFill>
                  <a:schemeClr val="bg1"/>
                </a:solidFill>
              </a:rPr>
              <a:t>Notices &amp; Correspondence</a:t>
            </a:r>
          </a:p>
          <a:p>
            <a:pPr marL="742950" indent="-742950">
              <a:buFont typeface="+mj-lt"/>
              <a:buAutoNum type="alphaUcPeriod" startAt="2"/>
            </a:pPr>
            <a:endParaRPr lang="en-US" sz="2800" dirty="0">
              <a:solidFill>
                <a:schemeClr val="bg1"/>
              </a:solidFill>
            </a:endParaRPr>
          </a:p>
          <a:p>
            <a:r>
              <a:rPr lang="en-US" sz="2800" dirty="0">
                <a:solidFill>
                  <a:srgbClr val="000000"/>
                </a:solidFill>
              </a:rPr>
              <a:t>4.	Notice of </a:t>
            </a:r>
            <a:r>
              <a:rPr lang="en-US" sz="2800" dirty="0">
                <a:solidFill>
                  <a:schemeClr val="bg1"/>
                </a:solidFill>
              </a:rPr>
              <a:t>Consolidation of Complaints - 106.45(b)(4)</a:t>
            </a:r>
          </a:p>
          <a:p>
            <a:pPr lvl="0"/>
            <a:endParaRPr lang="en-US" sz="3200" dirty="0">
              <a:solidFill>
                <a:srgbClr val="000000"/>
              </a:solidFill>
            </a:endParaRPr>
          </a:p>
          <a:p>
            <a:r>
              <a:rPr lang="en-US" sz="3200" dirty="0">
                <a:solidFill>
                  <a:schemeClr val="bg1"/>
                </a:solidFill>
              </a:rPr>
              <a:t>The Regs allow you to consolidate formal complaints. No written notice is required, but we recommend it. </a:t>
            </a:r>
          </a:p>
          <a:p>
            <a:endParaRPr lang="en-US" dirty="0"/>
          </a:p>
        </p:txBody>
      </p:sp>
      <p:sp>
        <p:nvSpPr>
          <p:cNvPr id="8" name="TextBox 7"/>
          <p:cNvSpPr txBox="1"/>
          <p:nvPr/>
        </p:nvSpPr>
        <p:spPr>
          <a:xfrm>
            <a:off x="2747472" y="3075834"/>
            <a:ext cx="184666" cy="646331"/>
          </a:xfrm>
          <a:prstGeom prst="rect">
            <a:avLst/>
          </a:prstGeom>
          <a:noFill/>
        </p:spPr>
        <p:txBody>
          <a:bodyPr wrap="none" rtlCol="0">
            <a:spAutoFit/>
          </a:bodyPr>
          <a:lstStyle/>
          <a:p>
            <a:endParaRPr lang="en-US" dirty="0"/>
          </a:p>
          <a:p>
            <a:endParaRPr lang="en-US" dirty="0"/>
          </a:p>
        </p:txBody>
      </p:sp>
      <p:sp>
        <p:nvSpPr>
          <p:cNvPr id="2" name="Slide Number Placeholder 1"/>
          <p:cNvSpPr>
            <a:spLocks noGrp="1"/>
          </p:cNvSpPr>
          <p:nvPr>
            <p:ph type="sldNum" sz="quarter" idx="12"/>
          </p:nvPr>
        </p:nvSpPr>
        <p:spPr/>
        <p:txBody>
          <a:bodyPr/>
          <a:lstStyle/>
          <a:p>
            <a:fld id="{26415328-37C3-374B-881B-B9E33DA7ECDC}" type="slidenum">
              <a:rPr lang="en-US" smtClean="0"/>
              <a:t>10</a:t>
            </a:fld>
            <a:endParaRPr lang="en-US" dirty="0"/>
          </a:p>
        </p:txBody>
      </p:sp>
    </p:spTree>
    <p:extLst>
      <p:ext uri="{BB962C8B-B14F-4D97-AF65-F5344CB8AC3E}">
        <p14:creationId xmlns:p14="http://schemas.microsoft.com/office/powerpoint/2010/main" val="801808377"/>
      </p:ext>
    </p:extLst>
  </p:cSld>
  <p:clrMapOvr>
    <a:masterClrMapping/>
  </p:clrMapOvr>
  <mc:AlternateContent xmlns:mc="http://schemas.openxmlformats.org/markup-compatibility/2006" xmlns:p14="http://schemas.microsoft.com/office/powerpoint/2010/main">
    <mc:Choice Requires="p14">
      <p:transition spd="slow" p14:dur="2000" advTm="41116"/>
    </mc:Choice>
    <mc:Fallback xmlns="">
      <p:transition xmlns:p14="http://schemas.microsoft.com/office/powerpoint/2010/main" spd="slow" advTm="41116"/>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38202" y="0"/>
            <a:ext cx="9915596" cy="5539978"/>
          </a:xfrm>
          <a:prstGeom prst="rect">
            <a:avLst/>
          </a:prstGeom>
          <a:noFill/>
        </p:spPr>
        <p:txBody>
          <a:bodyPr wrap="square" rtlCol="0">
            <a:spAutoFit/>
          </a:bodyPr>
          <a:lstStyle/>
          <a:p>
            <a:pPr algn="ctr"/>
            <a:r>
              <a:rPr lang="en-US" sz="2800" b="1" u="sng" dirty="0">
                <a:solidFill>
                  <a:schemeClr val="bg1"/>
                </a:solidFill>
              </a:rPr>
              <a:t>Part 1: Overview of Investigative Documents</a:t>
            </a:r>
          </a:p>
          <a:p>
            <a:pPr marL="742950" indent="-742950">
              <a:buFont typeface="+mj-lt"/>
              <a:buAutoNum type="alphaUcPeriod" startAt="2"/>
            </a:pPr>
            <a:r>
              <a:rPr lang="en-US" sz="2800" dirty="0">
                <a:solidFill>
                  <a:schemeClr val="bg1"/>
                </a:solidFill>
              </a:rPr>
              <a:t>Notices &amp; Correspondence</a:t>
            </a:r>
          </a:p>
          <a:p>
            <a:pPr marL="742950" indent="-742950">
              <a:buFont typeface="+mj-lt"/>
              <a:buAutoNum type="alphaUcPeriod" startAt="2"/>
            </a:pPr>
            <a:endParaRPr lang="en-US" sz="2800" dirty="0">
              <a:solidFill>
                <a:schemeClr val="bg1"/>
              </a:solidFill>
            </a:endParaRPr>
          </a:p>
          <a:p>
            <a:pPr lvl="0"/>
            <a:r>
              <a:rPr lang="en-US" sz="2800" dirty="0">
                <a:solidFill>
                  <a:srgbClr val="000000"/>
                </a:solidFill>
              </a:rPr>
              <a:t>5.	Notice of </a:t>
            </a:r>
            <a:r>
              <a:rPr lang="en-US" sz="2800" dirty="0">
                <a:solidFill>
                  <a:schemeClr val="bg1"/>
                </a:solidFill>
              </a:rPr>
              <a:t>Meeting - </a:t>
            </a:r>
            <a:r>
              <a:rPr lang="en-US" sz="2800" dirty="0">
                <a:solidFill>
                  <a:srgbClr val="000000"/>
                </a:solidFill>
              </a:rPr>
              <a:t>106.45(b)(5)(v)</a:t>
            </a:r>
          </a:p>
          <a:p>
            <a:pPr lvl="0"/>
            <a:endParaRPr lang="en-US" sz="3200" dirty="0">
              <a:solidFill>
                <a:srgbClr val="000000"/>
              </a:solidFill>
            </a:endParaRPr>
          </a:p>
          <a:p>
            <a:pPr lvl="0"/>
            <a:r>
              <a:rPr lang="en-US" sz="3200" dirty="0">
                <a:solidFill>
                  <a:srgbClr val="000000"/>
                </a:solidFill>
              </a:rPr>
              <a:t>When investigating a formal complaint and throughout the grievance process, you must provide, to a party whose participation is invited or expected, written notice of the date, time, location, participants, and purpose of all hearings, investigative interviews, or other meetings, with sufficient time for the party to prepare to participate.</a:t>
            </a:r>
          </a:p>
          <a:p>
            <a:endParaRPr lang="en-US" dirty="0"/>
          </a:p>
        </p:txBody>
      </p:sp>
      <p:sp>
        <p:nvSpPr>
          <p:cNvPr id="8" name="TextBox 7"/>
          <p:cNvSpPr txBox="1"/>
          <p:nvPr/>
        </p:nvSpPr>
        <p:spPr>
          <a:xfrm>
            <a:off x="2747472" y="3075834"/>
            <a:ext cx="184666" cy="646331"/>
          </a:xfrm>
          <a:prstGeom prst="rect">
            <a:avLst/>
          </a:prstGeom>
          <a:noFill/>
        </p:spPr>
        <p:txBody>
          <a:bodyPr wrap="none" rtlCol="0">
            <a:spAutoFit/>
          </a:bodyPr>
          <a:lstStyle/>
          <a:p>
            <a:endParaRPr lang="en-US" dirty="0"/>
          </a:p>
          <a:p>
            <a:endParaRPr lang="en-US" dirty="0"/>
          </a:p>
        </p:txBody>
      </p:sp>
      <p:sp>
        <p:nvSpPr>
          <p:cNvPr id="2" name="Slide Number Placeholder 1"/>
          <p:cNvSpPr>
            <a:spLocks noGrp="1"/>
          </p:cNvSpPr>
          <p:nvPr>
            <p:ph type="sldNum" sz="quarter" idx="12"/>
          </p:nvPr>
        </p:nvSpPr>
        <p:spPr/>
        <p:txBody>
          <a:bodyPr/>
          <a:lstStyle/>
          <a:p>
            <a:fld id="{26415328-37C3-374B-881B-B9E33DA7ECDC}" type="slidenum">
              <a:rPr lang="en-US" smtClean="0"/>
              <a:t>11</a:t>
            </a:fld>
            <a:endParaRPr lang="en-US" dirty="0"/>
          </a:p>
        </p:txBody>
      </p:sp>
    </p:spTree>
    <p:extLst>
      <p:ext uri="{BB962C8B-B14F-4D97-AF65-F5344CB8AC3E}">
        <p14:creationId xmlns:p14="http://schemas.microsoft.com/office/powerpoint/2010/main" val="815765879"/>
      </p:ext>
    </p:extLst>
  </p:cSld>
  <p:clrMapOvr>
    <a:masterClrMapping/>
  </p:clrMapOvr>
  <mc:AlternateContent xmlns:mc="http://schemas.openxmlformats.org/markup-compatibility/2006" xmlns:p14="http://schemas.microsoft.com/office/powerpoint/2010/main">
    <mc:Choice Requires="p14">
      <p:transition spd="slow" p14:dur="2000" advTm="41116"/>
    </mc:Choice>
    <mc:Fallback xmlns="">
      <p:transition xmlns:p14="http://schemas.microsoft.com/office/powerpoint/2010/main" spd="slow" advTm="41116"/>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38202" y="0"/>
            <a:ext cx="9915596" cy="6032421"/>
          </a:xfrm>
          <a:prstGeom prst="rect">
            <a:avLst/>
          </a:prstGeom>
          <a:noFill/>
        </p:spPr>
        <p:txBody>
          <a:bodyPr wrap="square" rtlCol="0">
            <a:spAutoFit/>
          </a:bodyPr>
          <a:lstStyle/>
          <a:p>
            <a:pPr algn="ctr"/>
            <a:r>
              <a:rPr lang="en-US" sz="2800" b="1" u="sng" dirty="0">
                <a:solidFill>
                  <a:schemeClr val="bg1"/>
                </a:solidFill>
              </a:rPr>
              <a:t>Part 1: Overview of Investigative Documents</a:t>
            </a:r>
          </a:p>
          <a:p>
            <a:pPr marL="742950" indent="-742950">
              <a:buFont typeface="+mj-lt"/>
              <a:buAutoNum type="alphaUcPeriod" startAt="2"/>
            </a:pPr>
            <a:r>
              <a:rPr lang="en-US" sz="2800" dirty="0">
                <a:solidFill>
                  <a:schemeClr val="bg1"/>
                </a:solidFill>
              </a:rPr>
              <a:t>Notices &amp; Correspondence</a:t>
            </a:r>
          </a:p>
          <a:p>
            <a:pPr marL="742950" indent="-742950">
              <a:buFont typeface="+mj-lt"/>
              <a:buAutoNum type="alphaUcPeriod" startAt="2"/>
            </a:pPr>
            <a:endParaRPr lang="en-US" sz="2800" dirty="0">
              <a:solidFill>
                <a:schemeClr val="bg1"/>
              </a:solidFill>
            </a:endParaRPr>
          </a:p>
          <a:p>
            <a:r>
              <a:rPr lang="en-US" sz="2800" dirty="0">
                <a:solidFill>
                  <a:srgbClr val="000000"/>
                </a:solidFill>
              </a:rPr>
              <a:t>6.	</a:t>
            </a:r>
            <a:r>
              <a:rPr lang="en-US" sz="2800" dirty="0">
                <a:solidFill>
                  <a:schemeClr val="bg1"/>
                </a:solidFill>
              </a:rPr>
              <a:t>Notice of Informal Resolution Process - 106.45(b)(9)</a:t>
            </a:r>
          </a:p>
          <a:p>
            <a:pPr lvl="0"/>
            <a:endParaRPr lang="en-US" sz="3200" dirty="0">
              <a:solidFill>
                <a:srgbClr val="000000"/>
              </a:solidFill>
            </a:endParaRPr>
          </a:p>
          <a:p>
            <a:pPr lvl="0"/>
            <a:r>
              <a:rPr lang="en-US" sz="3200" dirty="0">
                <a:solidFill>
                  <a:srgbClr val="000000"/>
                </a:solidFill>
              </a:rPr>
              <a:t>You may facilitate an informal resolution process, such as mediation, as long as you </a:t>
            </a:r>
          </a:p>
          <a:p>
            <a:pPr marL="571500" lvl="0" indent="-571500">
              <a:buFontTx/>
              <a:buAutoNum type="romanLcParenBoth"/>
            </a:pPr>
            <a:r>
              <a:rPr lang="en-US" sz="3200" dirty="0">
                <a:solidFill>
                  <a:srgbClr val="000000"/>
                </a:solidFill>
              </a:rPr>
              <a:t>Provide to the parties a written notice disclosing: </a:t>
            </a:r>
          </a:p>
          <a:p>
            <a:pPr marL="1028700" lvl="1" indent="-571500">
              <a:buFont typeface="Arial" panose="020B0604020202020204" pitchFamily="34" charset="0"/>
              <a:buChar char="•"/>
            </a:pPr>
            <a:r>
              <a:rPr lang="en-US" sz="3200" dirty="0">
                <a:solidFill>
                  <a:srgbClr val="000000"/>
                </a:solidFill>
              </a:rPr>
              <a:t>The allegations </a:t>
            </a:r>
          </a:p>
          <a:p>
            <a:pPr marL="1028700" lvl="1" indent="-571500">
              <a:buFont typeface="Arial" panose="020B0604020202020204" pitchFamily="34" charset="0"/>
              <a:buChar char="•"/>
            </a:pPr>
            <a:r>
              <a:rPr lang="en-US" sz="3200" dirty="0">
                <a:solidFill>
                  <a:srgbClr val="000000"/>
                </a:solidFill>
              </a:rPr>
              <a:t>The requirements of the informal resolution process</a:t>
            </a:r>
          </a:p>
          <a:p>
            <a:pPr marL="1028700" lvl="1" indent="-571500">
              <a:buFont typeface="Arial" panose="020B0604020202020204" pitchFamily="34" charset="0"/>
              <a:buChar char="•"/>
            </a:pPr>
            <a:r>
              <a:rPr lang="en-US" sz="3200" dirty="0">
                <a:solidFill>
                  <a:srgbClr val="000000"/>
                </a:solidFill>
              </a:rPr>
              <a:t>Any consequences resulting from participating in the informal resolution process</a:t>
            </a:r>
          </a:p>
          <a:p>
            <a:endParaRPr lang="en-US" dirty="0"/>
          </a:p>
        </p:txBody>
      </p:sp>
      <p:sp>
        <p:nvSpPr>
          <p:cNvPr id="8" name="TextBox 7"/>
          <p:cNvSpPr txBox="1"/>
          <p:nvPr/>
        </p:nvSpPr>
        <p:spPr>
          <a:xfrm>
            <a:off x="2747472" y="3075834"/>
            <a:ext cx="184666" cy="646331"/>
          </a:xfrm>
          <a:prstGeom prst="rect">
            <a:avLst/>
          </a:prstGeom>
          <a:noFill/>
        </p:spPr>
        <p:txBody>
          <a:bodyPr wrap="none" rtlCol="0">
            <a:spAutoFit/>
          </a:bodyPr>
          <a:lstStyle/>
          <a:p>
            <a:endParaRPr lang="en-US" dirty="0"/>
          </a:p>
          <a:p>
            <a:endParaRPr lang="en-US" dirty="0"/>
          </a:p>
        </p:txBody>
      </p:sp>
      <p:sp>
        <p:nvSpPr>
          <p:cNvPr id="2" name="Slide Number Placeholder 1"/>
          <p:cNvSpPr>
            <a:spLocks noGrp="1"/>
          </p:cNvSpPr>
          <p:nvPr>
            <p:ph type="sldNum" sz="quarter" idx="12"/>
          </p:nvPr>
        </p:nvSpPr>
        <p:spPr/>
        <p:txBody>
          <a:bodyPr/>
          <a:lstStyle/>
          <a:p>
            <a:fld id="{26415328-37C3-374B-881B-B9E33DA7ECDC}" type="slidenum">
              <a:rPr lang="en-US" smtClean="0"/>
              <a:t>12</a:t>
            </a:fld>
            <a:endParaRPr lang="en-US" dirty="0"/>
          </a:p>
        </p:txBody>
      </p:sp>
    </p:spTree>
    <p:extLst>
      <p:ext uri="{BB962C8B-B14F-4D97-AF65-F5344CB8AC3E}">
        <p14:creationId xmlns:p14="http://schemas.microsoft.com/office/powerpoint/2010/main" val="3439231153"/>
      </p:ext>
    </p:extLst>
  </p:cSld>
  <p:clrMapOvr>
    <a:masterClrMapping/>
  </p:clrMapOvr>
  <mc:AlternateContent xmlns:mc="http://schemas.openxmlformats.org/markup-compatibility/2006" xmlns:p14="http://schemas.microsoft.com/office/powerpoint/2010/main">
    <mc:Choice Requires="p14">
      <p:transition spd="slow" p14:dur="2000" advTm="41116"/>
    </mc:Choice>
    <mc:Fallback xmlns="">
      <p:transition xmlns:p14="http://schemas.microsoft.com/office/powerpoint/2010/main" spd="slow" advTm="41116"/>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38202" y="0"/>
            <a:ext cx="9915596" cy="4278094"/>
          </a:xfrm>
          <a:prstGeom prst="rect">
            <a:avLst/>
          </a:prstGeom>
          <a:noFill/>
        </p:spPr>
        <p:txBody>
          <a:bodyPr wrap="square" rtlCol="0">
            <a:spAutoFit/>
          </a:bodyPr>
          <a:lstStyle/>
          <a:p>
            <a:pPr algn="ctr"/>
            <a:r>
              <a:rPr lang="en-US" sz="2800" b="1" u="sng" dirty="0">
                <a:solidFill>
                  <a:schemeClr val="bg1"/>
                </a:solidFill>
              </a:rPr>
              <a:t>Part 1: Overview of Investigative Documents</a:t>
            </a:r>
          </a:p>
          <a:p>
            <a:pPr marL="742950" indent="-742950">
              <a:buFont typeface="+mj-lt"/>
              <a:buAutoNum type="alphaUcPeriod" startAt="2"/>
            </a:pPr>
            <a:r>
              <a:rPr lang="en-US" sz="2800" dirty="0">
                <a:solidFill>
                  <a:schemeClr val="bg1"/>
                </a:solidFill>
              </a:rPr>
              <a:t>Notices &amp; Correspondence</a:t>
            </a:r>
          </a:p>
          <a:p>
            <a:pPr marL="742950" indent="-742950">
              <a:buFont typeface="+mj-lt"/>
              <a:buAutoNum type="alphaUcPeriod" startAt="2"/>
            </a:pPr>
            <a:endParaRPr lang="en-US" sz="2800" dirty="0">
              <a:solidFill>
                <a:schemeClr val="bg1"/>
              </a:solidFill>
            </a:endParaRPr>
          </a:p>
          <a:p>
            <a:r>
              <a:rPr lang="en-US" sz="2800" dirty="0">
                <a:solidFill>
                  <a:srgbClr val="000000"/>
                </a:solidFill>
              </a:rPr>
              <a:t>7.	</a:t>
            </a:r>
            <a:r>
              <a:rPr lang="en-US" sz="2800" dirty="0">
                <a:solidFill>
                  <a:schemeClr val="bg1"/>
                </a:solidFill>
              </a:rPr>
              <a:t>Notice of Emergency Removal - 106.44(c)</a:t>
            </a:r>
          </a:p>
          <a:p>
            <a:pPr lvl="0"/>
            <a:endParaRPr lang="en-US" sz="3200" dirty="0">
              <a:solidFill>
                <a:srgbClr val="000000"/>
              </a:solidFill>
            </a:endParaRPr>
          </a:p>
          <a:p>
            <a:pPr lvl="0"/>
            <a:r>
              <a:rPr lang="en-US" sz="3200" dirty="0">
                <a:solidFill>
                  <a:srgbClr val="000000"/>
                </a:solidFill>
              </a:rPr>
              <a:t>You may initiate an emergency removal of a respondent based on a safety analysis. If you do, you must provide the respondent with notice and an opportunity to challenge the decision immediately following the removal. </a:t>
            </a:r>
          </a:p>
        </p:txBody>
      </p:sp>
      <p:sp>
        <p:nvSpPr>
          <p:cNvPr id="8" name="TextBox 7"/>
          <p:cNvSpPr txBox="1"/>
          <p:nvPr/>
        </p:nvSpPr>
        <p:spPr>
          <a:xfrm>
            <a:off x="2747472" y="3075834"/>
            <a:ext cx="184666" cy="646331"/>
          </a:xfrm>
          <a:prstGeom prst="rect">
            <a:avLst/>
          </a:prstGeom>
          <a:noFill/>
        </p:spPr>
        <p:txBody>
          <a:bodyPr wrap="none" rtlCol="0">
            <a:spAutoFit/>
          </a:bodyPr>
          <a:lstStyle/>
          <a:p>
            <a:endParaRPr lang="en-US" dirty="0"/>
          </a:p>
          <a:p>
            <a:endParaRPr lang="en-US" dirty="0"/>
          </a:p>
        </p:txBody>
      </p:sp>
      <p:sp>
        <p:nvSpPr>
          <p:cNvPr id="2" name="Slide Number Placeholder 1"/>
          <p:cNvSpPr>
            <a:spLocks noGrp="1"/>
          </p:cNvSpPr>
          <p:nvPr>
            <p:ph type="sldNum" sz="quarter" idx="12"/>
          </p:nvPr>
        </p:nvSpPr>
        <p:spPr/>
        <p:txBody>
          <a:bodyPr/>
          <a:lstStyle/>
          <a:p>
            <a:fld id="{26415328-37C3-374B-881B-B9E33DA7ECDC}" type="slidenum">
              <a:rPr lang="en-US" smtClean="0"/>
              <a:t>13</a:t>
            </a:fld>
            <a:endParaRPr lang="en-US" dirty="0"/>
          </a:p>
        </p:txBody>
      </p:sp>
    </p:spTree>
    <p:extLst>
      <p:ext uri="{BB962C8B-B14F-4D97-AF65-F5344CB8AC3E}">
        <p14:creationId xmlns:p14="http://schemas.microsoft.com/office/powerpoint/2010/main" val="1187110064"/>
      </p:ext>
    </p:extLst>
  </p:cSld>
  <p:clrMapOvr>
    <a:masterClrMapping/>
  </p:clrMapOvr>
  <mc:AlternateContent xmlns:mc="http://schemas.openxmlformats.org/markup-compatibility/2006" xmlns:p14="http://schemas.microsoft.com/office/powerpoint/2010/main">
    <mc:Choice Requires="p14">
      <p:transition spd="slow" p14:dur="2000" advTm="41116"/>
    </mc:Choice>
    <mc:Fallback xmlns="">
      <p:transition xmlns:p14="http://schemas.microsoft.com/office/powerpoint/2010/main" spd="slow" advTm="41116"/>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38202" y="0"/>
            <a:ext cx="9915596" cy="4555093"/>
          </a:xfrm>
          <a:prstGeom prst="rect">
            <a:avLst/>
          </a:prstGeom>
          <a:noFill/>
        </p:spPr>
        <p:txBody>
          <a:bodyPr wrap="square" rtlCol="0">
            <a:spAutoFit/>
          </a:bodyPr>
          <a:lstStyle/>
          <a:p>
            <a:pPr algn="ctr"/>
            <a:r>
              <a:rPr lang="en-US" sz="2800" b="1" u="sng" dirty="0">
                <a:solidFill>
                  <a:schemeClr val="bg1"/>
                </a:solidFill>
              </a:rPr>
              <a:t>Part 1: Overview of Investigative Documents</a:t>
            </a:r>
          </a:p>
          <a:p>
            <a:pPr marL="742950" indent="-742950">
              <a:buFont typeface="+mj-lt"/>
              <a:buAutoNum type="alphaUcPeriod" startAt="2"/>
            </a:pPr>
            <a:r>
              <a:rPr lang="en-US" sz="2800" dirty="0">
                <a:solidFill>
                  <a:schemeClr val="bg1"/>
                </a:solidFill>
              </a:rPr>
              <a:t>Notices &amp; Correspondence</a:t>
            </a:r>
          </a:p>
          <a:p>
            <a:pPr marL="742950" indent="-742950">
              <a:buFont typeface="+mj-lt"/>
              <a:buAutoNum type="alphaUcPeriod" startAt="2"/>
            </a:pPr>
            <a:endParaRPr lang="en-US" sz="2800" dirty="0">
              <a:solidFill>
                <a:schemeClr val="bg1"/>
              </a:solidFill>
            </a:endParaRPr>
          </a:p>
          <a:p>
            <a:r>
              <a:rPr lang="en-US" sz="2800" dirty="0">
                <a:solidFill>
                  <a:srgbClr val="000000"/>
                </a:solidFill>
              </a:rPr>
              <a:t>8.	</a:t>
            </a:r>
            <a:r>
              <a:rPr lang="en-US" sz="2800" dirty="0">
                <a:solidFill>
                  <a:schemeClr val="bg1"/>
                </a:solidFill>
              </a:rPr>
              <a:t>Notice of Appeal - 106.45(b)(8)(iii)(A)</a:t>
            </a:r>
          </a:p>
          <a:p>
            <a:pPr lvl="0"/>
            <a:endParaRPr lang="en-US" sz="3200" dirty="0">
              <a:solidFill>
                <a:srgbClr val="000000"/>
              </a:solidFill>
            </a:endParaRPr>
          </a:p>
          <a:p>
            <a:pPr lvl="0"/>
            <a:r>
              <a:rPr lang="en-US" sz="3200" dirty="0">
                <a:solidFill>
                  <a:srgbClr val="000000"/>
                </a:solidFill>
              </a:rPr>
              <a:t>As to all appeals, you must:</a:t>
            </a:r>
          </a:p>
          <a:p>
            <a:pPr marL="514350" lvl="0" indent="-514350">
              <a:buFontTx/>
              <a:buAutoNum type="alphaUcParenBoth"/>
            </a:pPr>
            <a:r>
              <a:rPr lang="en-US" sz="3200" dirty="0">
                <a:solidFill>
                  <a:srgbClr val="000000"/>
                </a:solidFill>
              </a:rPr>
              <a:t>Notify the other party in writing when an appeal is filed and implement appeal procedures equally for both parties.</a:t>
            </a:r>
          </a:p>
          <a:p>
            <a:endParaRPr lang="en-US" dirty="0"/>
          </a:p>
        </p:txBody>
      </p:sp>
      <p:sp>
        <p:nvSpPr>
          <p:cNvPr id="8" name="TextBox 7"/>
          <p:cNvSpPr txBox="1"/>
          <p:nvPr/>
        </p:nvSpPr>
        <p:spPr>
          <a:xfrm>
            <a:off x="2747472" y="3075834"/>
            <a:ext cx="184666" cy="646331"/>
          </a:xfrm>
          <a:prstGeom prst="rect">
            <a:avLst/>
          </a:prstGeom>
          <a:noFill/>
        </p:spPr>
        <p:txBody>
          <a:bodyPr wrap="none" rtlCol="0">
            <a:spAutoFit/>
          </a:bodyPr>
          <a:lstStyle/>
          <a:p>
            <a:endParaRPr lang="en-US" dirty="0"/>
          </a:p>
          <a:p>
            <a:endParaRPr lang="en-US" dirty="0"/>
          </a:p>
        </p:txBody>
      </p:sp>
      <p:sp>
        <p:nvSpPr>
          <p:cNvPr id="2" name="Slide Number Placeholder 1"/>
          <p:cNvSpPr>
            <a:spLocks noGrp="1"/>
          </p:cNvSpPr>
          <p:nvPr>
            <p:ph type="sldNum" sz="quarter" idx="12"/>
          </p:nvPr>
        </p:nvSpPr>
        <p:spPr/>
        <p:txBody>
          <a:bodyPr/>
          <a:lstStyle/>
          <a:p>
            <a:fld id="{26415328-37C3-374B-881B-B9E33DA7ECDC}" type="slidenum">
              <a:rPr lang="en-US" smtClean="0"/>
              <a:t>14</a:t>
            </a:fld>
            <a:endParaRPr lang="en-US" dirty="0"/>
          </a:p>
        </p:txBody>
      </p:sp>
    </p:spTree>
    <p:extLst>
      <p:ext uri="{BB962C8B-B14F-4D97-AF65-F5344CB8AC3E}">
        <p14:creationId xmlns:p14="http://schemas.microsoft.com/office/powerpoint/2010/main" val="4153400718"/>
      </p:ext>
    </p:extLst>
  </p:cSld>
  <p:clrMapOvr>
    <a:masterClrMapping/>
  </p:clrMapOvr>
  <mc:AlternateContent xmlns:mc="http://schemas.openxmlformats.org/markup-compatibility/2006" xmlns:p14="http://schemas.microsoft.com/office/powerpoint/2010/main">
    <mc:Choice Requires="p14">
      <p:transition spd="slow" p14:dur="2000" advTm="41116"/>
    </mc:Choice>
    <mc:Fallback xmlns="">
      <p:transition xmlns:p14="http://schemas.microsoft.com/office/powerpoint/2010/main" spd="slow" advTm="41116"/>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38202" y="0"/>
            <a:ext cx="9915596" cy="5047536"/>
          </a:xfrm>
          <a:prstGeom prst="rect">
            <a:avLst/>
          </a:prstGeom>
          <a:noFill/>
        </p:spPr>
        <p:txBody>
          <a:bodyPr wrap="square" rtlCol="0">
            <a:spAutoFit/>
          </a:bodyPr>
          <a:lstStyle/>
          <a:p>
            <a:pPr algn="ctr"/>
            <a:r>
              <a:rPr lang="en-US" sz="2800" b="1" u="sng" dirty="0">
                <a:solidFill>
                  <a:schemeClr val="bg1"/>
                </a:solidFill>
              </a:rPr>
              <a:t>Part 1: Overview of Investigative Documents</a:t>
            </a:r>
          </a:p>
          <a:p>
            <a:pPr marL="742950" indent="-742950">
              <a:buFont typeface="+mj-lt"/>
              <a:buAutoNum type="alphaUcPeriod" startAt="2"/>
            </a:pPr>
            <a:r>
              <a:rPr lang="en-US" sz="2800" dirty="0">
                <a:solidFill>
                  <a:schemeClr val="bg1"/>
                </a:solidFill>
              </a:rPr>
              <a:t>Notices &amp; Correspondence</a:t>
            </a:r>
          </a:p>
          <a:p>
            <a:pPr marL="742950" indent="-742950">
              <a:buFont typeface="+mj-lt"/>
              <a:buAutoNum type="alphaUcPeriod" startAt="2"/>
            </a:pPr>
            <a:endParaRPr lang="en-US" sz="2800" dirty="0">
              <a:solidFill>
                <a:schemeClr val="bg1"/>
              </a:solidFill>
            </a:endParaRPr>
          </a:p>
          <a:p>
            <a:r>
              <a:rPr lang="en-US" sz="2800" dirty="0">
                <a:solidFill>
                  <a:srgbClr val="000000"/>
                </a:solidFill>
              </a:rPr>
              <a:t>9.	</a:t>
            </a:r>
            <a:r>
              <a:rPr lang="en-US" sz="2800" dirty="0">
                <a:solidFill>
                  <a:schemeClr val="bg1"/>
                </a:solidFill>
              </a:rPr>
              <a:t>Notice of Decision of Appeal - 106.45(b)(8)(iii)(E)-(F)</a:t>
            </a:r>
          </a:p>
          <a:p>
            <a:pPr lvl="0"/>
            <a:endParaRPr lang="en-US" sz="3200" dirty="0">
              <a:solidFill>
                <a:srgbClr val="000000"/>
              </a:solidFill>
            </a:endParaRPr>
          </a:p>
          <a:p>
            <a:pPr lvl="0"/>
            <a:r>
              <a:rPr lang="en-US" sz="3200" dirty="0">
                <a:solidFill>
                  <a:srgbClr val="000000"/>
                </a:solidFill>
              </a:rPr>
              <a:t>As to all appeals, you must:</a:t>
            </a:r>
          </a:p>
          <a:p>
            <a:pPr lvl="0"/>
            <a:r>
              <a:rPr lang="en-US" sz="3200" dirty="0">
                <a:solidFill>
                  <a:srgbClr val="000000"/>
                </a:solidFill>
              </a:rPr>
              <a:t>(E) Issue a written decision describing the result of the appeal and the rationale for the result; and </a:t>
            </a:r>
          </a:p>
          <a:p>
            <a:pPr lvl="0"/>
            <a:r>
              <a:rPr lang="en-US" sz="3200" dirty="0">
                <a:solidFill>
                  <a:srgbClr val="000000"/>
                </a:solidFill>
              </a:rPr>
              <a:t>(F) Provide the written decision simultaneously to both parties.</a:t>
            </a:r>
          </a:p>
          <a:p>
            <a:endParaRPr lang="en-US" dirty="0"/>
          </a:p>
        </p:txBody>
      </p:sp>
      <p:sp>
        <p:nvSpPr>
          <p:cNvPr id="8" name="TextBox 7"/>
          <p:cNvSpPr txBox="1"/>
          <p:nvPr/>
        </p:nvSpPr>
        <p:spPr>
          <a:xfrm>
            <a:off x="2747472" y="3075834"/>
            <a:ext cx="184666" cy="646331"/>
          </a:xfrm>
          <a:prstGeom prst="rect">
            <a:avLst/>
          </a:prstGeom>
          <a:noFill/>
        </p:spPr>
        <p:txBody>
          <a:bodyPr wrap="none" rtlCol="0">
            <a:spAutoFit/>
          </a:bodyPr>
          <a:lstStyle/>
          <a:p>
            <a:endParaRPr lang="en-US" dirty="0"/>
          </a:p>
          <a:p>
            <a:endParaRPr lang="en-US" dirty="0"/>
          </a:p>
        </p:txBody>
      </p:sp>
      <p:sp>
        <p:nvSpPr>
          <p:cNvPr id="2" name="Slide Number Placeholder 1"/>
          <p:cNvSpPr>
            <a:spLocks noGrp="1"/>
          </p:cNvSpPr>
          <p:nvPr>
            <p:ph type="sldNum" sz="quarter" idx="12"/>
          </p:nvPr>
        </p:nvSpPr>
        <p:spPr/>
        <p:txBody>
          <a:bodyPr/>
          <a:lstStyle/>
          <a:p>
            <a:fld id="{26415328-37C3-374B-881B-B9E33DA7ECDC}" type="slidenum">
              <a:rPr lang="en-US" smtClean="0"/>
              <a:t>15</a:t>
            </a:fld>
            <a:endParaRPr lang="en-US" dirty="0"/>
          </a:p>
        </p:txBody>
      </p:sp>
    </p:spTree>
    <p:extLst>
      <p:ext uri="{BB962C8B-B14F-4D97-AF65-F5344CB8AC3E}">
        <p14:creationId xmlns:p14="http://schemas.microsoft.com/office/powerpoint/2010/main" val="968468782"/>
      </p:ext>
    </p:extLst>
  </p:cSld>
  <p:clrMapOvr>
    <a:masterClrMapping/>
  </p:clrMapOvr>
  <mc:AlternateContent xmlns:mc="http://schemas.openxmlformats.org/markup-compatibility/2006" xmlns:p14="http://schemas.microsoft.com/office/powerpoint/2010/main">
    <mc:Choice Requires="p14">
      <p:transition spd="slow" p14:dur="2000" advTm="41116"/>
    </mc:Choice>
    <mc:Fallback xmlns="">
      <p:transition xmlns:p14="http://schemas.microsoft.com/office/powerpoint/2010/main" spd="slow" advTm="41116"/>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38202" y="0"/>
            <a:ext cx="9915596" cy="5539978"/>
          </a:xfrm>
          <a:prstGeom prst="rect">
            <a:avLst/>
          </a:prstGeom>
          <a:noFill/>
        </p:spPr>
        <p:txBody>
          <a:bodyPr wrap="square" rtlCol="0">
            <a:spAutoFit/>
          </a:bodyPr>
          <a:lstStyle/>
          <a:p>
            <a:pPr algn="ctr"/>
            <a:r>
              <a:rPr lang="en-US" sz="2800" b="1" u="sng" dirty="0">
                <a:solidFill>
                  <a:schemeClr val="bg1"/>
                </a:solidFill>
              </a:rPr>
              <a:t>Part 1: Overview of Investigative Documents</a:t>
            </a:r>
          </a:p>
          <a:p>
            <a:pPr marL="742950" indent="-742950">
              <a:buFont typeface="+mj-lt"/>
              <a:buAutoNum type="alphaUcPeriod" startAt="2"/>
            </a:pPr>
            <a:r>
              <a:rPr lang="en-US" sz="2800" dirty="0">
                <a:solidFill>
                  <a:schemeClr val="bg1"/>
                </a:solidFill>
              </a:rPr>
              <a:t>Notices &amp; Correspondence</a:t>
            </a:r>
          </a:p>
          <a:p>
            <a:pPr marL="742950" indent="-742950">
              <a:buFont typeface="+mj-lt"/>
              <a:buAutoNum type="alphaUcPeriod" startAt="2"/>
            </a:pPr>
            <a:endParaRPr lang="en-US" sz="2800" dirty="0">
              <a:solidFill>
                <a:schemeClr val="bg1"/>
              </a:solidFill>
            </a:endParaRPr>
          </a:p>
          <a:p>
            <a:r>
              <a:rPr lang="en-US" sz="2800" dirty="0">
                <a:solidFill>
                  <a:srgbClr val="000000"/>
                </a:solidFill>
              </a:rPr>
              <a:t>10.	</a:t>
            </a:r>
            <a:r>
              <a:rPr lang="en-US" sz="2800" dirty="0">
                <a:solidFill>
                  <a:schemeClr val="bg1"/>
                </a:solidFill>
              </a:rPr>
              <a:t>Notice of Delay or Extension - 106.45(b)(1)(v)</a:t>
            </a:r>
          </a:p>
          <a:p>
            <a:pPr lvl="0"/>
            <a:endParaRPr lang="en-US" sz="3200" dirty="0">
              <a:solidFill>
                <a:srgbClr val="000000"/>
              </a:solidFill>
            </a:endParaRPr>
          </a:p>
          <a:p>
            <a:pPr lvl="0"/>
            <a:r>
              <a:rPr lang="en-US" sz="3200" dirty="0">
                <a:solidFill>
                  <a:srgbClr val="000000"/>
                </a:solidFill>
              </a:rPr>
              <a:t>Your grievance process must include reasonably prompt time frames and a process that allows for the temporary delay of the grievance process or the limited extension of time frames for good cause with written notice to the complainant and the respondent of the delay or extension and the reasons for the action. </a:t>
            </a:r>
          </a:p>
          <a:p>
            <a:endParaRPr lang="en-US" dirty="0"/>
          </a:p>
        </p:txBody>
      </p:sp>
      <p:sp>
        <p:nvSpPr>
          <p:cNvPr id="8" name="TextBox 7"/>
          <p:cNvSpPr txBox="1"/>
          <p:nvPr/>
        </p:nvSpPr>
        <p:spPr>
          <a:xfrm>
            <a:off x="2747472" y="3075834"/>
            <a:ext cx="184666" cy="646331"/>
          </a:xfrm>
          <a:prstGeom prst="rect">
            <a:avLst/>
          </a:prstGeom>
          <a:noFill/>
        </p:spPr>
        <p:txBody>
          <a:bodyPr wrap="none" rtlCol="0">
            <a:spAutoFit/>
          </a:bodyPr>
          <a:lstStyle/>
          <a:p>
            <a:endParaRPr lang="en-US" dirty="0"/>
          </a:p>
          <a:p>
            <a:endParaRPr lang="en-US" dirty="0"/>
          </a:p>
        </p:txBody>
      </p:sp>
      <p:sp>
        <p:nvSpPr>
          <p:cNvPr id="2" name="Slide Number Placeholder 1"/>
          <p:cNvSpPr>
            <a:spLocks noGrp="1"/>
          </p:cNvSpPr>
          <p:nvPr>
            <p:ph type="sldNum" sz="quarter" idx="12"/>
          </p:nvPr>
        </p:nvSpPr>
        <p:spPr/>
        <p:txBody>
          <a:bodyPr/>
          <a:lstStyle/>
          <a:p>
            <a:fld id="{26415328-37C3-374B-881B-B9E33DA7ECDC}" type="slidenum">
              <a:rPr lang="en-US" smtClean="0"/>
              <a:t>16</a:t>
            </a:fld>
            <a:endParaRPr lang="en-US" dirty="0"/>
          </a:p>
        </p:txBody>
      </p:sp>
    </p:spTree>
    <p:extLst>
      <p:ext uri="{BB962C8B-B14F-4D97-AF65-F5344CB8AC3E}">
        <p14:creationId xmlns:p14="http://schemas.microsoft.com/office/powerpoint/2010/main" val="694495060"/>
      </p:ext>
    </p:extLst>
  </p:cSld>
  <p:clrMapOvr>
    <a:masterClrMapping/>
  </p:clrMapOvr>
  <mc:AlternateContent xmlns:mc="http://schemas.openxmlformats.org/markup-compatibility/2006" xmlns:p14="http://schemas.microsoft.com/office/powerpoint/2010/main">
    <mc:Choice Requires="p14">
      <p:transition spd="slow" p14:dur="2000" advTm="41116"/>
    </mc:Choice>
    <mc:Fallback xmlns="">
      <p:transition xmlns:p14="http://schemas.microsoft.com/office/powerpoint/2010/main" spd="slow" advTm="41116"/>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38202" y="0"/>
            <a:ext cx="9915596" cy="5262979"/>
          </a:xfrm>
          <a:prstGeom prst="rect">
            <a:avLst/>
          </a:prstGeom>
          <a:noFill/>
        </p:spPr>
        <p:txBody>
          <a:bodyPr wrap="square" rtlCol="0">
            <a:spAutoFit/>
          </a:bodyPr>
          <a:lstStyle/>
          <a:p>
            <a:pPr algn="ctr"/>
            <a:r>
              <a:rPr lang="en-US" sz="2800" b="1" u="sng" dirty="0">
                <a:solidFill>
                  <a:schemeClr val="bg1"/>
                </a:solidFill>
              </a:rPr>
              <a:t>Part 1: Overview of Investigative Documents</a:t>
            </a:r>
          </a:p>
          <a:p>
            <a:pPr marL="742950" indent="-742950">
              <a:buFont typeface="+mj-lt"/>
              <a:buAutoNum type="alphaUcPeriod" startAt="2"/>
            </a:pPr>
            <a:r>
              <a:rPr lang="en-US" sz="2800" dirty="0">
                <a:solidFill>
                  <a:schemeClr val="bg1"/>
                </a:solidFill>
              </a:rPr>
              <a:t>Notices &amp; Correspondence</a:t>
            </a:r>
          </a:p>
          <a:p>
            <a:pPr marL="742950" indent="-742950">
              <a:buFont typeface="+mj-lt"/>
              <a:buAutoNum type="alphaUcPeriod" startAt="2"/>
            </a:pPr>
            <a:endParaRPr lang="en-US" sz="2800" dirty="0">
              <a:solidFill>
                <a:schemeClr val="bg1"/>
              </a:solidFill>
            </a:endParaRPr>
          </a:p>
          <a:p>
            <a:r>
              <a:rPr lang="en-US" sz="2800" dirty="0">
                <a:solidFill>
                  <a:srgbClr val="000000"/>
                </a:solidFill>
              </a:rPr>
              <a:t>11.	</a:t>
            </a:r>
            <a:r>
              <a:rPr lang="en-US" sz="2800" dirty="0">
                <a:solidFill>
                  <a:schemeClr val="bg1"/>
                </a:solidFill>
              </a:rPr>
              <a:t>Responding to Party or Witness Questions</a:t>
            </a:r>
          </a:p>
          <a:p>
            <a:pPr lvl="0"/>
            <a:endParaRPr lang="en-US" sz="3200" dirty="0">
              <a:solidFill>
                <a:srgbClr val="000000"/>
              </a:solidFill>
            </a:endParaRPr>
          </a:p>
          <a:p>
            <a:pPr lvl="0"/>
            <a:r>
              <a:rPr lang="en-US" sz="3200" dirty="0">
                <a:solidFill>
                  <a:srgbClr val="000000"/>
                </a:solidFill>
              </a:rPr>
              <a:t>Throughout the process it is common for parties and witnesses to have questions for coordinators, investigators, and decision-makers. The Regs do not address how a district should respond to questions. You can decide whether to respond verbally or in writing. If you respond in writing, follow the tips in this presentation. </a:t>
            </a:r>
            <a:endParaRPr lang="en-US" dirty="0"/>
          </a:p>
        </p:txBody>
      </p:sp>
      <p:sp>
        <p:nvSpPr>
          <p:cNvPr id="8" name="TextBox 7"/>
          <p:cNvSpPr txBox="1"/>
          <p:nvPr/>
        </p:nvSpPr>
        <p:spPr>
          <a:xfrm>
            <a:off x="2747472" y="3075834"/>
            <a:ext cx="184666" cy="646331"/>
          </a:xfrm>
          <a:prstGeom prst="rect">
            <a:avLst/>
          </a:prstGeom>
          <a:noFill/>
        </p:spPr>
        <p:txBody>
          <a:bodyPr wrap="none" rtlCol="0">
            <a:spAutoFit/>
          </a:bodyPr>
          <a:lstStyle/>
          <a:p>
            <a:endParaRPr lang="en-US" dirty="0"/>
          </a:p>
          <a:p>
            <a:endParaRPr lang="en-US" dirty="0"/>
          </a:p>
        </p:txBody>
      </p:sp>
      <p:sp>
        <p:nvSpPr>
          <p:cNvPr id="2" name="Slide Number Placeholder 1"/>
          <p:cNvSpPr>
            <a:spLocks noGrp="1"/>
          </p:cNvSpPr>
          <p:nvPr>
            <p:ph type="sldNum" sz="quarter" idx="12"/>
          </p:nvPr>
        </p:nvSpPr>
        <p:spPr/>
        <p:txBody>
          <a:bodyPr/>
          <a:lstStyle/>
          <a:p>
            <a:fld id="{26415328-37C3-374B-881B-B9E33DA7ECDC}" type="slidenum">
              <a:rPr lang="en-US" smtClean="0"/>
              <a:t>17</a:t>
            </a:fld>
            <a:endParaRPr lang="en-US" dirty="0"/>
          </a:p>
        </p:txBody>
      </p:sp>
    </p:spTree>
    <p:extLst>
      <p:ext uri="{BB962C8B-B14F-4D97-AF65-F5344CB8AC3E}">
        <p14:creationId xmlns:p14="http://schemas.microsoft.com/office/powerpoint/2010/main" val="3432787633"/>
      </p:ext>
    </p:extLst>
  </p:cSld>
  <p:clrMapOvr>
    <a:masterClrMapping/>
  </p:clrMapOvr>
  <mc:AlternateContent xmlns:mc="http://schemas.openxmlformats.org/markup-compatibility/2006" xmlns:p14="http://schemas.microsoft.com/office/powerpoint/2010/main">
    <mc:Choice Requires="p14">
      <p:transition spd="slow" p14:dur="2000" advTm="41116"/>
    </mc:Choice>
    <mc:Fallback xmlns="">
      <p:transition xmlns:p14="http://schemas.microsoft.com/office/powerpoint/2010/main" spd="slow" advTm="41116"/>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38202" y="0"/>
            <a:ext cx="9915596" cy="6247864"/>
          </a:xfrm>
          <a:prstGeom prst="rect">
            <a:avLst/>
          </a:prstGeom>
          <a:noFill/>
        </p:spPr>
        <p:txBody>
          <a:bodyPr wrap="square" rtlCol="0">
            <a:spAutoFit/>
          </a:bodyPr>
          <a:lstStyle/>
          <a:p>
            <a:pPr algn="ctr"/>
            <a:r>
              <a:rPr lang="en-US" sz="2800" b="1" u="sng" dirty="0">
                <a:solidFill>
                  <a:schemeClr val="bg1"/>
                </a:solidFill>
              </a:rPr>
              <a:t>Part 1: Overview of Investigative Documents</a:t>
            </a:r>
          </a:p>
          <a:p>
            <a:pPr marL="742950" indent="-742950">
              <a:buFont typeface="+mj-lt"/>
              <a:buAutoNum type="alphaUcPeriod" startAt="2"/>
            </a:pPr>
            <a:r>
              <a:rPr lang="en-US" sz="2800" dirty="0">
                <a:solidFill>
                  <a:schemeClr val="bg1"/>
                </a:solidFill>
              </a:rPr>
              <a:t>Notices &amp; Correspondence</a:t>
            </a:r>
          </a:p>
          <a:p>
            <a:pPr marL="742950" indent="-742950">
              <a:buFont typeface="+mj-lt"/>
              <a:buAutoNum type="alphaUcPeriod" startAt="2"/>
            </a:pPr>
            <a:endParaRPr lang="en-US" sz="2800" dirty="0">
              <a:solidFill>
                <a:schemeClr val="bg1"/>
              </a:solidFill>
            </a:endParaRPr>
          </a:p>
          <a:p>
            <a:r>
              <a:rPr lang="en-US" sz="2800" dirty="0">
                <a:solidFill>
                  <a:srgbClr val="000000"/>
                </a:solidFill>
              </a:rPr>
              <a:t>12.	</a:t>
            </a:r>
            <a:r>
              <a:rPr lang="en-US" sz="2800" dirty="0">
                <a:solidFill>
                  <a:schemeClr val="bg1"/>
                </a:solidFill>
              </a:rPr>
              <a:t>Requests for Information</a:t>
            </a:r>
          </a:p>
          <a:p>
            <a:pPr lvl="0"/>
            <a:endParaRPr lang="en-US" sz="3200" dirty="0">
              <a:solidFill>
                <a:srgbClr val="000000"/>
              </a:solidFill>
            </a:endParaRPr>
          </a:p>
          <a:p>
            <a:pPr lvl="0"/>
            <a:r>
              <a:rPr lang="en-US" sz="3200" dirty="0">
                <a:solidFill>
                  <a:srgbClr val="000000"/>
                </a:solidFill>
              </a:rPr>
              <a:t>An investigator will likely have follow-up questions after an interview or after receiving evidence. You may decide to ask these questions verbally; however, you likely need to give written notice and sufficient time to prepare (see Notice of Meeting above). You may also decide to ask these follow-up questions via email or other written correspondence. If you do, follow the writing tips in this presentation. </a:t>
            </a:r>
            <a:endParaRPr lang="en-US" dirty="0"/>
          </a:p>
        </p:txBody>
      </p:sp>
      <p:sp>
        <p:nvSpPr>
          <p:cNvPr id="8" name="TextBox 7"/>
          <p:cNvSpPr txBox="1"/>
          <p:nvPr/>
        </p:nvSpPr>
        <p:spPr>
          <a:xfrm>
            <a:off x="2747472" y="3075834"/>
            <a:ext cx="184666" cy="646331"/>
          </a:xfrm>
          <a:prstGeom prst="rect">
            <a:avLst/>
          </a:prstGeom>
          <a:noFill/>
        </p:spPr>
        <p:txBody>
          <a:bodyPr wrap="none" rtlCol="0">
            <a:spAutoFit/>
          </a:bodyPr>
          <a:lstStyle/>
          <a:p>
            <a:endParaRPr lang="en-US" dirty="0"/>
          </a:p>
          <a:p>
            <a:endParaRPr lang="en-US" dirty="0"/>
          </a:p>
        </p:txBody>
      </p:sp>
      <p:sp>
        <p:nvSpPr>
          <p:cNvPr id="2" name="Slide Number Placeholder 1"/>
          <p:cNvSpPr>
            <a:spLocks noGrp="1"/>
          </p:cNvSpPr>
          <p:nvPr>
            <p:ph type="sldNum" sz="quarter" idx="12"/>
          </p:nvPr>
        </p:nvSpPr>
        <p:spPr/>
        <p:txBody>
          <a:bodyPr/>
          <a:lstStyle/>
          <a:p>
            <a:fld id="{26415328-37C3-374B-881B-B9E33DA7ECDC}" type="slidenum">
              <a:rPr lang="en-US" smtClean="0"/>
              <a:t>18</a:t>
            </a:fld>
            <a:endParaRPr lang="en-US" dirty="0"/>
          </a:p>
        </p:txBody>
      </p:sp>
    </p:spTree>
    <p:extLst>
      <p:ext uri="{BB962C8B-B14F-4D97-AF65-F5344CB8AC3E}">
        <p14:creationId xmlns:p14="http://schemas.microsoft.com/office/powerpoint/2010/main" val="3669008784"/>
      </p:ext>
    </p:extLst>
  </p:cSld>
  <p:clrMapOvr>
    <a:masterClrMapping/>
  </p:clrMapOvr>
  <mc:AlternateContent xmlns:mc="http://schemas.openxmlformats.org/markup-compatibility/2006" xmlns:p14="http://schemas.microsoft.com/office/powerpoint/2010/main">
    <mc:Choice Requires="p14">
      <p:transition spd="slow" p14:dur="2000" advTm="41116"/>
    </mc:Choice>
    <mc:Fallback xmlns="">
      <p:transition xmlns:p14="http://schemas.microsoft.com/office/powerpoint/2010/main" spd="slow" advTm="41116"/>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38202" y="0"/>
            <a:ext cx="9915596" cy="4770537"/>
          </a:xfrm>
          <a:prstGeom prst="rect">
            <a:avLst/>
          </a:prstGeom>
          <a:noFill/>
        </p:spPr>
        <p:txBody>
          <a:bodyPr wrap="square" rtlCol="0">
            <a:spAutoFit/>
          </a:bodyPr>
          <a:lstStyle/>
          <a:p>
            <a:pPr algn="ctr"/>
            <a:r>
              <a:rPr lang="en-US" sz="2800" b="1" u="sng" dirty="0">
                <a:solidFill>
                  <a:schemeClr val="bg1"/>
                </a:solidFill>
              </a:rPr>
              <a:t>Part 1: Overview of Investigative Documents</a:t>
            </a:r>
          </a:p>
          <a:p>
            <a:pPr marL="742950" indent="-742950">
              <a:buFont typeface="+mj-lt"/>
              <a:buAutoNum type="alphaUcPeriod" startAt="2"/>
            </a:pPr>
            <a:r>
              <a:rPr lang="en-US" sz="2800" dirty="0">
                <a:solidFill>
                  <a:schemeClr val="bg1"/>
                </a:solidFill>
              </a:rPr>
              <a:t>Notices &amp; Correspondence</a:t>
            </a:r>
          </a:p>
          <a:p>
            <a:pPr marL="742950" indent="-742950">
              <a:buFont typeface="+mj-lt"/>
              <a:buAutoNum type="alphaUcPeriod" startAt="2"/>
            </a:pPr>
            <a:endParaRPr lang="en-US" sz="2800" dirty="0">
              <a:solidFill>
                <a:schemeClr val="bg1"/>
              </a:solidFill>
            </a:endParaRPr>
          </a:p>
          <a:p>
            <a:r>
              <a:rPr lang="en-US" sz="2800" dirty="0">
                <a:solidFill>
                  <a:srgbClr val="000000"/>
                </a:solidFill>
              </a:rPr>
              <a:t>13.	</a:t>
            </a:r>
            <a:r>
              <a:rPr lang="en-US" sz="2800" dirty="0">
                <a:solidFill>
                  <a:schemeClr val="bg1"/>
                </a:solidFill>
              </a:rPr>
              <a:t>Notice of Transition from Investigator to Decision-Maker</a:t>
            </a:r>
          </a:p>
          <a:p>
            <a:pPr lvl="0"/>
            <a:endParaRPr lang="en-US" sz="3200" dirty="0">
              <a:solidFill>
                <a:srgbClr val="000000"/>
              </a:solidFill>
            </a:endParaRPr>
          </a:p>
          <a:p>
            <a:pPr lvl="0"/>
            <a:r>
              <a:rPr lang="en-US" sz="3200" dirty="0">
                <a:solidFill>
                  <a:srgbClr val="000000"/>
                </a:solidFill>
              </a:rPr>
              <a:t>The Regs do not require this, but at some point in the process the investigator finishes the investigative report, and the decision-maker takes over to give the parties a chance to ask their questions. This process and transition should be communicated clearly to the parties. </a:t>
            </a:r>
            <a:endParaRPr lang="en-US" dirty="0"/>
          </a:p>
        </p:txBody>
      </p:sp>
      <p:sp>
        <p:nvSpPr>
          <p:cNvPr id="8" name="TextBox 7"/>
          <p:cNvSpPr txBox="1"/>
          <p:nvPr/>
        </p:nvSpPr>
        <p:spPr>
          <a:xfrm>
            <a:off x="2747472" y="3075834"/>
            <a:ext cx="184666" cy="646331"/>
          </a:xfrm>
          <a:prstGeom prst="rect">
            <a:avLst/>
          </a:prstGeom>
          <a:noFill/>
        </p:spPr>
        <p:txBody>
          <a:bodyPr wrap="none" rtlCol="0">
            <a:spAutoFit/>
          </a:bodyPr>
          <a:lstStyle/>
          <a:p>
            <a:endParaRPr lang="en-US" dirty="0"/>
          </a:p>
          <a:p>
            <a:endParaRPr lang="en-US" dirty="0"/>
          </a:p>
        </p:txBody>
      </p:sp>
      <p:sp>
        <p:nvSpPr>
          <p:cNvPr id="2" name="Slide Number Placeholder 1"/>
          <p:cNvSpPr>
            <a:spLocks noGrp="1"/>
          </p:cNvSpPr>
          <p:nvPr>
            <p:ph type="sldNum" sz="quarter" idx="12"/>
          </p:nvPr>
        </p:nvSpPr>
        <p:spPr/>
        <p:txBody>
          <a:bodyPr/>
          <a:lstStyle/>
          <a:p>
            <a:fld id="{26415328-37C3-374B-881B-B9E33DA7ECDC}" type="slidenum">
              <a:rPr lang="en-US" smtClean="0"/>
              <a:t>19</a:t>
            </a:fld>
            <a:endParaRPr lang="en-US" dirty="0"/>
          </a:p>
        </p:txBody>
      </p:sp>
    </p:spTree>
    <p:extLst>
      <p:ext uri="{BB962C8B-B14F-4D97-AF65-F5344CB8AC3E}">
        <p14:creationId xmlns:p14="http://schemas.microsoft.com/office/powerpoint/2010/main" val="40090700"/>
      </p:ext>
    </p:extLst>
  </p:cSld>
  <p:clrMapOvr>
    <a:masterClrMapping/>
  </p:clrMapOvr>
  <mc:AlternateContent xmlns:mc="http://schemas.openxmlformats.org/markup-compatibility/2006" xmlns:p14="http://schemas.microsoft.com/office/powerpoint/2010/main">
    <mc:Choice Requires="p14">
      <p:transition spd="slow" p14:dur="2000" advTm="41116"/>
    </mc:Choice>
    <mc:Fallback xmlns="">
      <p:transition xmlns:p14="http://schemas.microsoft.com/office/powerpoint/2010/main" spd="slow" advTm="4111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06600" y="259678"/>
            <a:ext cx="8178800" cy="6217087"/>
          </a:xfrm>
          <a:prstGeom prst="rect">
            <a:avLst/>
          </a:prstGeom>
          <a:noFill/>
        </p:spPr>
        <p:txBody>
          <a:bodyPr wrap="square" rtlCol="0">
            <a:spAutoFit/>
          </a:bodyPr>
          <a:lstStyle/>
          <a:p>
            <a:pPr algn="ctr"/>
            <a:r>
              <a:rPr lang="en-US" sz="3200" b="1" u="sng" dirty="0">
                <a:solidFill>
                  <a:schemeClr val="bg1"/>
                </a:solidFill>
              </a:rPr>
              <a:t>Roadmap</a:t>
            </a:r>
          </a:p>
          <a:p>
            <a:endParaRPr lang="en-US" dirty="0">
              <a:solidFill>
                <a:schemeClr val="bg1"/>
              </a:solidFill>
            </a:endParaRPr>
          </a:p>
          <a:p>
            <a:r>
              <a:rPr lang="en-US" sz="2800" dirty="0">
                <a:solidFill>
                  <a:schemeClr val="bg1"/>
                </a:solidFill>
              </a:rPr>
              <a:t>Part 1: Overview of Investigative Documents</a:t>
            </a:r>
          </a:p>
          <a:p>
            <a:pPr marL="1371600" lvl="2" indent="-457200">
              <a:buFont typeface="+mj-lt"/>
              <a:buAutoNum type="alphaUcPeriod"/>
            </a:pPr>
            <a:r>
              <a:rPr lang="en-US" sz="2400" dirty="0">
                <a:solidFill>
                  <a:schemeClr val="bg1"/>
                </a:solidFill>
              </a:rPr>
              <a:t>The Investigative Report</a:t>
            </a:r>
          </a:p>
          <a:p>
            <a:pPr marL="1371600" lvl="2" indent="-457200">
              <a:buFont typeface="+mj-lt"/>
              <a:buAutoNum type="alphaUcPeriod"/>
            </a:pPr>
            <a:r>
              <a:rPr lang="en-US" sz="2400" dirty="0">
                <a:solidFill>
                  <a:schemeClr val="bg1"/>
                </a:solidFill>
              </a:rPr>
              <a:t>Notices &amp; Other Correspondence</a:t>
            </a:r>
          </a:p>
          <a:p>
            <a:pPr marL="1371600" lvl="2" indent="-457200">
              <a:buFont typeface="+mj-lt"/>
              <a:buAutoNum type="alphaUcPeriod"/>
            </a:pPr>
            <a:r>
              <a:rPr lang="en-US" sz="2400" dirty="0">
                <a:solidFill>
                  <a:schemeClr val="bg1"/>
                </a:solidFill>
              </a:rPr>
              <a:t>The Written Determination</a:t>
            </a:r>
          </a:p>
          <a:p>
            <a:r>
              <a:rPr lang="en-US" sz="2800" dirty="0">
                <a:solidFill>
                  <a:schemeClr val="bg1"/>
                </a:solidFill>
              </a:rPr>
              <a:t>Part 2: Fundamentals</a:t>
            </a:r>
          </a:p>
          <a:p>
            <a:pPr marL="1371600" lvl="2" indent="-457200">
              <a:buFont typeface="+mj-lt"/>
              <a:buAutoNum type="alphaUcPeriod"/>
            </a:pPr>
            <a:r>
              <a:rPr lang="en-US" sz="2400" dirty="0">
                <a:solidFill>
                  <a:schemeClr val="bg1"/>
                </a:solidFill>
              </a:rPr>
              <a:t>Purpose  </a:t>
            </a:r>
          </a:p>
          <a:p>
            <a:pPr marL="1371600" lvl="2" indent="-457200">
              <a:buFont typeface="+mj-lt"/>
              <a:buAutoNum type="alphaUcPeriod"/>
            </a:pPr>
            <a:r>
              <a:rPr lang="en-US" sz="2400" dirty="0">
                <a:solidFill>
                  <a:schemeClr val="bg1"/>
                </a:solidFill>
              </a:rPr>
              <a:t>Audience</a:t>
            </a:r>
          </a:p>
          <a:p>
            <a:pPr marL="1371600" lvl="2" indent="-457200">
              <a:buFont typeface="+mj-lt"/>
              <a:buAutoNum type="alphaUcPeriod"/>
            </a:pPr>
            <a:r>
              <a:rPr lang="en-US" sz="2400" dirty="0">
                <a:solidFill>
                  <a:schemeClr val="bg1"/>
                </a:solidFill>
              </a:rPr>
              <a:t>Format  </a:t>
            </a:r>
          </a:p>
          <a:p>
            <a:pPr marL="1371600" lvl="2" indent="-457200">
              <a:buFont typeface="+mj-lt"/>
              <a:buAutoNum type="alphaUcPeriod"/>
            </a:pPr>
            <a:r>
              <a:rPr lang="en-US" sz="2400" dirty="0">
                <a:solidFill>
                  <a:schemeClr val="bg1"/>
                </a:solidFill>
              </a:rPr>
              <a:t>Content</a:t>
            </a:r>
          </a:p>
          <a:p>
            <a:r>
              <a:rPr lang="en-US" sz="2800" dirty="0">
                <a:solidFill>
                  <a:schemeClr val="bg1"/>
                </a:solidFill>
              </a:rPr>
              <a:t>Part 3: Writing Tips </a:t>
            </a:r>
          </a:p>
          <a:p>
            <a:pPr marL="1371600" lvl="2" indent="-457200">
              <a:buFont typeface="+mj-lt"/>
              <a:buAutoNum type="alphaUcPeriod"/>
            </a:pPr>
            <a:r>
              <a:rPr lang="en-US" sz="2400" dirty="0">
                <a:solidFill>
                  <a:schemeClr val="bg1"/>
                </a:solidFill>
              </a:rPr>
              <a:t>Plain Language</a:t>
            </a:r>
          </a:p>
          <a:p>
            <a:pPr marL="1371600" lvl="2" indent="-457200">
              <a:buFont typeface="+mj-lt"/>
              <a:buAutoNum type="alphaUcPeriod"/>
            </a:pPr>
            <a:r>
              <a:rPr lang="en-US" sz="2400" dirty="0">
                <a:solidFill>
                  <a:schemeClr val="bg1"/>
                </a:solidFill>
              </a:rPr>
              <a:t>Grammar</a:t>
            </a:r>
          </a:p>
          <a:p>
            <a:pPr marL="1371600" lvl="2" indent="-457200">
              <a:buFont typeface="+mj-lt"/>
              <a:buAutoNum type="alphaUcPeriod"/>
            </a:pPr>
            <a:r>
              <a:rPr lang="en-US" sz="2400" dirty="0">
                <a:solidFill>
                  <a:schemeClr val="bg1"/>
                </a:solidFill>
              </a:rPr>
              <a:t>Mechanics</a:t>
            </a:r>
          </a:p>
          <a:p>
            <a:pPr marL="1371600" lvl="2" indent="-457200">
              <a:buFont typeface="+mj-lt"/>
              <a:buAutoNum type="alphaUcPeriod"/>
            </a:pPr>
            <a:r>
              <a:rPr lang="en-US" sz="2400" dirty="0">
                <a:solidFill>
                  <a:schemeClr val="bg1"/>
                </a:solidFill>
              </a:rPr>
              <a:t>Proofreading and Editing</a:t>
            </a:r>
          </a:p>
        </p:txBody>
      </p:sp>
      <p:sp>
        <p:nvSpPr>
          <p:cNvPr id="8" name="TextBox 7"/>
          <p:cNvSpPr txBox="1"/>
          <p:nvPr/>
        </p:nvSpPr>
        <p:spPr>
          <a:xfrm>
            <a:off x="2747472" y="3075834"/>
            <a:ext cx="184666" cy="646331"/>
          </a:xfrm>
          <a:prstGeom prst="rect">
            <a:avLst/>
          </a:prstGeom>
          <a:noFill/>
        </p:spPr>
        <p:txBody>
          <a:bodyPr wrap="none" rtlCol="0">
            <a:spAutoFit/>
          </a:bodyPr>
          <a:lstStyle/>
          <a:p>
            <a:endParaRPr lang="en-US" dirty="0"/>
          </a:p>
          <a:p>
            <a:endParaRPr lang="en-US" dirty="0"/>
          </a:p>
        </p:txBody>
      </p:sp>
      <p:sp>
        <p:nvSpPr>
          <p:cNvPr id="2" name="Slide Number Placeholder 1"/>
          <p:cNvSpPr>
            <a:spLocks noGrp="1"/>
          </p:cNvSpPr>
          <p:nvPr>
            <p:ph type="sldNum" sz="quarter" idx="12"/>
          </p:nvPr>
        </p:nvSpPr>
        <p:spPr/>
        <p:txBody>
          <a:bodyPr/>
          <a:lstStyle/>
          <a:p>
            <a:fld id="{26415328-37C3-374B-881B-B9E33DA7ECDC}" type="slidenum">
              <a:rPr lang="en-US" smtClean="0"/>
              <a:t>2</a:t>
            </a:fld>
            <a:endParaRPr lang="en-US" dirty="0"/>
          </a:p>
        </p:txBody>
      </p:sp>
    </p:spTree>
    <p:extLst>
      <p:ext uri="{BB962C8B-B14F-4D97-AF65-F5344CB8AC3E}">
        <p14:creationId xmlns:p14="http://schemas.microsoft.com/office/powerpoint/2010/main" val="2050617776"/>
      </p:ext>
    </p:extLst>
  </p:cSld>
  <p:clrMapOvr>
    <a:masterClrMapping/>
  </p:clrMapOvr>
  <mc:AlternateContent xmlns:mc="http://schemas.openxmlformats.org/markup-compatibility/2006" xmlns:p14="http://schemas.microsoft.com/office/powerpoint/2010/main">
    <mc:Choice Requires="p14">
      <p:transition spd="slow" p14:dur="2000" advTm="41116"/>
    </mc:Choice>
    <mc:Fallback xmlns="">
      <p:transition xmlns:p14="http://schemas.microsoft.com/office/powerpoint/2010/main" spd="slow" advTm="41116"/>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38202" y="0"/>
            <a:ext cx="9915596" cy="4278094"/>
          </a:xfrm>
          <a:prstGeom prst="rect">
            <a:avLst/>
          </a:prstGeom>
          <a:noFill/>
        </p:spPr>
        <p:txBody>
          <a:bodyPr wrap="square" rtlCol="0">
            <a:spAutoFit/>
          </a:bodyPr>
          <a:lstStyle/>
          <a:p>
            <a:pPr algn="ctr"/>
            <a:r>
              <a:rPr lang="en-US" sz="2800" b="1" u="sng" dirty="0">
                <a:solidFill>
                  <a:schemeClr val="bg1"/>
                </a:solidFill>
              </a:rPr>
              <a:t>Part 1: Overview of Investigative Documents</a:t>
            </a:r>
          </a:p>
          <a:p>
            <a:pPr marL="742950" indent="-742950">
              <a:buFont typeface="+mj-lt"/>
              <a:buAutoNum type="alphaUcPeriod" startAt="2"/>
            </a:pPr>
            <a:r>
              <a:rPr lang="en-US" sz="2800" dirty="0">
                <a:solidFill>
                  <a:schemeClr val="bg1"/>
                </a:solidFill>
              </a:rPr>
              <a:t>Notices &amp; Correspondence</a:t>
            </a:r>
          </a:p>
          <a:p>
            <a:pPr marL="742950" indent="-742950">
              <a:buFont typeface="+mj-lt"/>
              <a:buAutoNum type="alphaUcPeriod" startAt="2"/>
            </a:pPr>
            <a:endParaRPr lang="en-US" sz="2800" dirty="0">
              <a:solidFill>
                <a:schemeClr val="bg1"/>
              </a:solidFill>
            </a:endParaRPr>
          </a:p>
          <a:p>
            <a:r>
              <a:rPr lang="en-US" sz="2800" dirty="0">
                <a:solidFill>
                  <a:srgbClr val="000000"/>
                </a:solidFill>
              </a:rPr>
              <a:t>14.	</a:t>
            </a:r>
            <a:r>
              <a:rPr lang="en-US" sz="2800" dirty="0">
                <a:solidFill>
                  <a:schemeClr val="bg1"/>
                </a:solidFill>
              </a:rPr>
              <a:t>Exclusion of Questions – 106.45(b)(6)(ii)</a:t>
            </a:r>
          </a:p>
          <a:p>
            <a:pPr lvl="0"/>
            <a:endParaRPr lang="en-US" sz="3200" dirty="0">
              <a:solidFill>
                <a:srgbClr val="000000"/>
              </a:solidFill>
            </a:endParaRPr>
          </a:p>
          <a:p>
            <a:pPr lvl="0"/>
            <a:r>
              <a:rPr lang="en-US" sz="3200" dirty="0">
                <a:solidFill>
                  <a:srgbClr val="000000"/>
                </a:solidFill>
              </a:rPr>
              <a:t>The decision-maker “must explain to the party proposing the questions any decision to exclude a question as not relevant.” The Regs don’t require that this explanation be in writing, but we recommend it. </a:t>
            </a:r>
            <a:endParaRPr lang="en-US" dirty="0"/>
          </a:p>
        </p:txBody>
      </p:sp>
      <p:sp>
        <p:nvSpPr>
          <p:cNvPr id="8" name="TextBox 7"/>
          <p:cNvSpPr txBox="1"/>
          <p:nvPr/>
        </p:nvSpPr>
        <p:spPr>
          <a:xfrm>
            <a:off x="2747472" y="3075834"/>
            <a:ext cx="184666" cy="646331"/>
          </a:xfrm>
          <a:prstGeom prst="rect">
            <a:avLst/>
          </a:prstGeom>
          <a:noFill/>
        </p:spPr>
        <p:txBody>
          <a:bodyPr wrap="none" rtlCol="0">
            <a:spAutoFit/>
          </a:bodyPr>
          <a:lstStyle/>
          <a:p>
            <a:endParaRPr lang="en-US" dirty="0"/>
          </a:p>
          <a:p>
            <a:endParaRPr lang="en-US" dirty="0"/>
          </a:p>
        </p:txBody>
      </p:sp>
      <p:sp>
        <p:nvSpPr>
          <p:cNvPr id="2" name="Slide Number Placeholder 1"/>
          <p:cNvSpPr>
            <a:spLocks noGrp="1"/>
          </p:cNvSpPr>
          <p:nvPr>
            <p:ph type="sldNum" sz="quarter" idx="12"/>
          </p:nvPr>
        </p:nvSpPr>
        <p:spPr/>
        <p:txBody>
          <a:bodyPr/>
          <a:lstStyle/>
          <a:p>
            <a:fld id="{26415328-37C3-374B-881B-B9E33DA7ECDC}" type="slidenum">
              <a:rPr lang="en-US" smtClean="0"/>
              <a:t>20</a:t>
            </a:fld>
            <a:endParaRPr lang="en-US" dirty="0"/>
          </a:p>
        </p:txBody>
      </p:sp>
    </p:spTree>
    <p:extLst>
      <p:ext uri="{BB962C8B-B14F-4D97-AF65-F5344CB8AC3E}">
        <p14:creationId xmlns:p14="http://schemas.microsoft.com/office/powerpoint/2010/main" val="4158385726"/>
      </p:ext>
    </p:extLst>
  </p:cSld>
  <p:clrMapOvr>
    <a:masterClrMapping/>
  </p:clrMapOvr>
  <mc:AlternateContent xmlns:mc="http://schemas.openxmlformats.org/markup-compatibility/2006" xmlns:p14="http://schemas.microsoft.com/office/powerpoint/2010/main">
    <mc:Choice Requires="p14">
      <p:transition spd="slow" p14:dur="2000" advTm="41116"/>
    </mc:Choice>
    <mc:Fallback xmlns="">
      <p:transition xmlns:p14="http://schemas.microsoft.com/office/powerpoint/2010/main" spd="slow" advTm="41116"/>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38202" y="0"/>
            <a:ext cx="9915596" cy="4770537"/>
          </a:xfrm>
          <a:prstGeom prst="rect">
            <a:avLst/>
          </a:prstGeom>
          <a:noFill/>
        </p:spPr>
        <p:txBody>
          <a:bodyPr wrap="square" rtlCol="0">
            <a:spAutoFit/>
          </a:bodyPr>
          <a:lstStyle/>
          <a:p>
            <a:pPr algn="ctr"/>
            <a:r>
              <a:rPr lang="en-US" sz="2800" b="1" u="sng" dirty="0">
                <a:solidFill>
                  <a:schemeClr val="bg1"/>
                </a:solidFill>
              </a:rPr>
              <a:t>Part 1: Overview of Investigative Documents</a:t>
            </a:r>
          </a:p>
          <a:p>
            <a:pPr marL="742950" indent="-742950">
              <a:buFont typeface="+mj-lt"/>
              <a:buAutoNum type="alphaUcPeriod" startAt="2"/>
            </a:pPr>
            <a:r>
              <a:rPr lang="en-US" sz="2800" dirty="0">
                <a:solidFill>
                  <a:schemeClr val="bg1"/>
                </a:solidFill>
              </a:rPr>
              <a:t>Notices &amp; Correspondence</a:t>
            </a:r>
          </a:p>
          <a:p>
            <a:pPr marL="742950" indent="-742950">
              <a:buFont typeface="+mj-lt"/>
              <a:buAutoNum type="alphaUcPeriod" startAt="2"/>
            </a:pPr>
            <a:endParaRPr lang="en-US" sz="2800" dirty="0">
              <a:solidFill>
                <a:schemeClr val="bg1"/>
              </a:solidFill>
            </a:endParaRPr>
          </a:p>
          <a:p>
            <a:r>
              <a:rPr lang="en-US" sz="2800" dirty="0">
                <a:solidFill>
                  <a:srgbClr val="000000"/>
                </a:solidFill>
              </a:rPr>
              <a:t>15.	</a:t>
            </a:r>
            <a:r>
              <a:rPr lang="en-US" sz="2800" dirty="0">
                <a:solidFill>
                  <a:schemeClr val="bg1"/>
                </a:solidFill>
              </a:rPr>
              <a:t>Record of Actions – 106.45(b)(10)(ii)</a:t>
            </a:r>
          </a:p>
          <a:p>
            <a:pPr lvl="0"/>
            <a:endParaRPr lang="en-US" sz="3200" dirty="0">
              <a:solidFill>
                <a:srgbClr val="000000"/>
              </a:solidFill>
            </a:endParaRPr>
          </a:p>
          <a:p>
            <a:pPr lvl="0"/>
            <a:r>
              <a:rPr lang="en-US" sz="3200" dirty="0">
                <a:solidFill>
                  <a:srgbClr val="000000"/>
                </a:solidFill>
              </a:rPr>
              <a:t>For each response required by the Regs, you must create, and maintain for a period of seven years, records of any actions, including any supportive measures, taken in response to a report or formal complaint of sexual harassment.</a:t>
            </a:r>
            <a:endParaRPr lang="en-US" dirty="0"/>
          </a:p>
        </p:txBody>
      </p:sp>
      <p:sp>
        <p:nvSpPr>
          <p:cNvPr id="8" name="TextBox 7"/>
          <p:cNvSpPr txBox="1"/>
          <p:nvPr/>
        </p:nvSpPr>
        <p:spPr>
          <a:xfrm>
            <a:off x="2747472" y="3075834"/>
            <a:ext cx="184666" cy="646331"/>
          </a:xfrm>
          <a:prstGeom prst="rect">
            <a:avLst/>
          </a:prstGeom>
          <a:noFill/>
        </p:spPr>
        <p:txBody>
          <a:bodyPr wrap="none" rtlCol="0">
            <a:spAutoFit/>
          </a:bodyPr>
          <a:lstStyle/>
          <a:p>
            <a:endParaRPr lang="en-US" dirty="0"/>
          </a:p>
          <a:p>
            <a:endParaRPr lang="en-US" dirty="0"/>
          </a:p>
        </p:txBody>
      </p:sp>
      <p:sp>
        <p:nvSpPr>
          <p:cNvPr id="2" name="Slide Number Placeholder 1"/>
          <p:cNvSpPr>
            <a:spLocks noGrp="1"/>
          </p:cNvSpPr>
          <p:nvPr>
            <p:ph type="sldNum" sz="quarter" idx="12"/>
          </p:nvPr>
        </p:nvSpPr>
        <p:spPr/>
        <p:txBody>
          <a:bodyPr/>
          <a:lstStyle/>
          <a:p>
            <a:fld id="{26415328-37C3-374B-881B-B9E33DA7ECDC}" type="slidenum">
              <a:rPr lang="en-US" smtClean="0"/>
              <a:t>21</a:t>
            </a:fld>
            <a:endParaRPr lang="en-US" dirty="0"/>
          </a:p>
        </p:txBody>
      </p:sp>
    </p:spTree>
    <p:extLst>
      <p:ext uri="{BB962C8B-B14F-4D97-AF65-F5344CB8AC3E}">
        <p14:creationId xmlns:p14="http://schemas.microsoft.com/office/powerpoint/2010/main" val="516996079"/>
      </p:ext>
    </p:extLst>
  </p:cSld>
  <p:clrMapOvr>
    <a:masterClrMapping/>
  </p:clrMapOvr>
  <mc:AlternateContent xmlns:mc="http://schemas.openxmlformats.org/markup-compatibility/2006" xmlns:p14="http://schemas.microsoft.com/office/powerpoint/2010/main">
    <mc:Choice Requires="p14">
      <p:transition spd="slow" p14:dur="2000" advTm="41116"/>
    </mc:Choice>
    <mc:Fallback xmlns="">
      <p:transition xmlns:p14="http://schemas.microsoft.com/office/powerpoint/2010/main" spd="slow" advTm="41116"/>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38202" y="0"/>
            <a:ext cx="9915596" cy="4278094"/>
          </a:xfrm>
          <a:prstGeom prst="rect">
            <a:avLst/>
          </a:prstGeom>
          <a:noFill/>
        </p:spPr>
        <p:txBody>
          <a:bodyPr wrap="square" rtlCol="0">
            <a:spAutoFit/>
          </a:bodyPr>
          <a:lstStyle/>
          <a:p>
            <a:pPr algn="ctr"/>
            <a:r>
              <a:rPr lang="en-US" sz="2800" b="1" u="sng" dirty="0">
                <a:solidFill>
                  <a:schemeClr val="bg1"/>
                </a:solidFill>
              </a:rPr>
              <a:t>Part 1: Overview of Investigative Documents</a:t>
            </a:r>
          </a:p>
          <a:p>
            <a:pPr marL="742950" indent="-742950">
              <a:buFont typeface="+mj-lt"/>
              <a:buAutoNum type="alphaUcPeriod" startAt="2"/>
            </a:pPr>
            <a:r>
              <a:rPr lang="en-US" sz="2800" dirty="0">
                <a:solidFill>
                  <a:schemeClr val="bg1"/>
                </a:solidFill>
              </a:rPr>
              <a:t>Notices &amp; Correspondence</a:t>
            </a:r>
          </a:p>
          <a:p>
            <a:pPr marL="742950" indent="-742950">
              <a:buFont typeface="+mj-lt"/>
              <a:buAutoNum type="alphaUcPeriod" startAt="2"/>
            </a:pPr>
            <a:endParaRPr lang="en-US" sz="2800" dirty="0">
              <a:solidFill>
                <a:schemeClr val="bg1"/>
              </a:solidFill>
            </a:endParaRPr>
          </a:p>
          <a:p>
            <a:r>
              <a:rPr lang="en-US" sz="2800">
                <a:solidFill>
                  <a:srgbClr val="000000"/>
                </a:solidFill>
              </a:rPr>
              <a:t>16.</a:t>
            </a:r>
            <a:r>
              <a:rPr lang="en-US" sz="2800" dirty="0">
                <a:solidFill>
                  <a:srgbClr val="000000"/>
                </a:solidFill>
              </a:rPr>
              <a:t>	</a:t>
            </a:r>
            <a:r>
              <a:rPr lang="en-US" sz="2800" dirty="0">
                <a:solidFill>
                  <a:schemeClr val="bg1"/>
                </a:solidFill>
              </a:rPr>
              <a:t>Cover Letters or Emails</a:t>
            </a:r>
          </a:p>
          <a:p>
            <a:pPr lvl="0"/>
            <a:endParaRPr lang="en-US" sz="3200" dirty="0">
              <a:solidFill>
                <a:srgbClr val="000000"/>
              </a:solidFill>
            </a:endParaRPr>
          </a:p>
          <a:p>
            <a:pPr lvl="0"/>
            <a:r>
              <a:rPr lang="en-US" sz="3200" dirty="0">
                <a:solidFill>
                  <a:srgbClr val="000000"/>
                </a:solidFill>
              </a:rPr>
              <a:t>The Regs require that certain documents be given to each party. The Regs do not require any kind of explanation or cover letter to be sent with the required documents, but an effective investigation will provide some explanation. </a:t>
            </a:r>
            <a:endParaRPr lang="en-US" dirty="0"/>
          </a:p>
        </p:txBody>
      </p:sp>
      <p:sp>
        <p:nvSpPr>
          <p:cNvPr id="8" name="TextBox 7"/>
          <p:cNvSpPr txBox="1"/>
          <p:nvPr/>
        </p:nvSpPr>
        <p:spPr>
          <a:xfrm>
            <a:off x="2747472" y="3075834"/>
            <a:ext cx="184666" cy="646331"/>
          </a:xfrm>
          <a:prstGeom prst="rect">
            <a:avLst/>
          </a:prstGeom>
          <a:noFill/>
        </p:spPr>
        <p:txBody>
          <a:bodyPr wrap="none" rtlCol="0">
            <a:spAutoFit/>
          </a:bodyPr>
          <a:lstStyle/>
          <a:p>
            <a:endParaRPr lang="en-US" dirty="0"/>
          </a:p>
          <a:p>
            <a:endParaRPr lang="en-US" dirty="0"/>
          </a:p>
        </p:txBody>
      </p:sp>
      <p:sp>
        <p:nvSpPr>
          <p:cNvPr id="2" name="Slide Number Placeholder 1"/>
          <p:cNvSpPr>
            <a:spLocks noGrp="1"/>
          </p:cNvSpPr>
          <p:nvPr>
            <p:ph type="sldNum" sz="quarter" idx="12"/>
          </p:nvPr>
        </p:nvSpPr>
        <p:spPr/>
        <p:txBody>
          <a:bodyPr/>
          <a:lstStyle/>
          <a:p>
            <a:fld id="{26415328-37C3-374B-881B-B9E33DA7ECDC}" type="slidenum">
              <a:rPr lang="en-US" smtClean="0"/>
              <a:t>22</a:t>
            </a:fld>
            <a:endParaRPr lang="en-US" dirty="0"/>
          </a:p>
        </p:txBody>
      </p:sp>
    </p:spTree>
    <p:extLst>
      <p:ext uri="{BB962C8B-B14F-4D97-AF65-F5344CB8AC3E}">
        <p14:creationId xmlns:p14="http://schemas.microsoft.com/office/powerpoint/2010/main" val="4121914415"/>
      </p:ext>
    </p:extLst>
  </p:cSld>
  <p:clrMapOvr>
    <a:masterClrMapping/>
  </p:clrMapOvr>
  <mc:AlternateContent xmlns:mc="http://schemas.openxmlformats.org/markup-compatibility/2006" xmlns:p14="http://schemas.microsoft.com/office/powerpoint/2010/main">
    <mc:Choice Requires="p14">
      <p:transition spd="slow" p14:dur="2000" advTm="41116"/>
    </mc:Choice>
    <mc:Fallback xmlns="">
      <p:transition xmlns:p14="http://schemas.microsoft.com/office/powerpoint/2010/main" spd="slow" advTm="41116"/>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38202" y="0"/>
            <a:ext cx="9915596" cy="4462760"/>
          </a:xfrm>
          <a:prstGeom prst="rect">
            <a:avLst/>
          </a:prstGeom>
          <a:noFill/>
        </p:spPr>
        <p:txBody>
          <a:bodyPr wrap="square" rtlCol="0">
            <a:spAutoFit/>
          </a:bodyPr>
          <a:lstStyle/>
          <a:p>
            <a:pPr algn="ctr"/>
            <a:r>
              <a:rPr lang="en-US" sz="2800" b="1" u="sng" dirty="0">
                <a:solidFill>
                  <a:schemeClr val="bg1"/>
                </a:solidFill>
              </a:rPr>
              <a:t>Part 1: Overview of Investigative Documents</a:t>
            </a:r>
          </a:p>
          <a:p>
            <a:pPr marL="742950" indent="-742950">
              <a:buFont typeface="+mj-lt"/>
              <a:buAutoNum type="alphaUcPeriod" startAt="3"/>
            </a:pPr>
            <a:r>
              <a:rPr lang="en-US" sz="2800" dirty="0">
                <a:solidFill>
                  <a:schemeClr val="bg1"/>
                </a:solidFill>
              </a:rPr>
              <a:t>Written Determination - 106.45(b)(7)(</a:t>
            </a:r>
            <a:r>
              <a:rPr lang="en-US" sz="2800" dirty="0" err="1">
                <a:solidFill>
                  <a:schemeClr val="bg1"/>
                </a:solidFill>
              </a:rPr>
              <a:t>i</a:t>
            </a:r>
            <a:r>
              <a:rPr lang="en-US" sz="2800" dirty="0">
                <a:solidFill>
                  <a:schemeClr val="bg1"/>
                </a:solidFill>
              </a:rPr>
              <a:t>)</a:t>
            </a:r>
          </a:p>
          <a:p>
            <a:pPr marL="742950" indent="-742950">
              <a:buFont typeface="+mj-lt"/>
              <a:buAutoNum type="alphaUcPeriod" startAt="3"/>
            </a:pPr>
            <a:endParaRPr lang="en-US" sz="2800" dirty="0">
              <a:solidFill>
                <a:schemeClr val="bg1"/>
              </a:solidFill>
            </a:endParaRPr>
          </a:p>
          <a:p>
            <a:pPr marL="742950" indent="-742950">
              <a:buFont typeface="+mj-lt"/>
              <a:buAutoNum type="alphaUcPeriod" startAt="3"/>
            </a:pPr>
            <a:endParaRPr lang="en-US" sz="2800" dirty="0">
              <a:solidFill>
                <a:schemeClr val="bg1"/>
              </a:solidFill>
            </a:endParaRPr>
          </a:p>
          <a:p>
            <a:endParaRPr lang="en-US" sz="2800" dirty="0">
              <a:solidFill>
                <a:schemeClr val="bg1"/>
              </a:solidFill>
            </a:endParaRPr>
          </a:p>
          <a:p>
            <a:r>
              <a:rPr lang="en-US" sz="3600" dirty="0">
                <a:solidFill>
                  <a:schemeClr val="bg1"/>
                </a:solidFill>
              </a:rPr>
              <a:t>The decision-maker(s), who cannot be the same person(s) as the Title IX Coordinator or the investigator(s), must issue a written determination regarding responsibility.</a:t>
            </a:r>
          </a:p>
        </p:txBody>
      </p:sp>
      <p:sp>
        <p:nvSpPr>
          <p:cNvPr id="8" name="TextBox 7"/>
          <p:cNvSpPr txBox="1"/>
          <p:nvPr/>
        </p:nvSpPr>
        <p:spPr>
          <a:xfrm>
            <a:off x="2747472" y="3075834"/>
            <a:ext cx="184666" cy="646331"/>
          </a:xfrm>
          <a:prstGeom prst="rect">
            <a:avLst/>
          </a:prstGeom>
          <a:noFill/>
        </p:spPr>
        <p:txBody>
          <a:bodyPr wrap="none" rtlCol="0">
            <a:spAutoFit/>
          </a:bodyPr>
          <a:lstStyle/>
          <a:p>
            <a:endParaRPr lang="en-US" dirty="0"/>
          </a:p>
          <a:p>
            <a:endParaRPr lang="en-US" dirty="0"/>
          </a:p>
        </p:txBody>
      </p:sp>
      <p:sp>
        <p:nvSpPr>
          <p:cNvPr id="2" name="Slide Number Placeholder 1"/>
          <p:cNvSpPr>
            <a:spLocks noGrp="1"/>
          </p:cNvSpPr>
          <p:nvPr>
            <p:ph type="sldNum" sz="quarter" idx="12"/>
          </p:nvPr>
        </p:nvSpPr>
        <p:spPr/>
        <p:txBody>
          <a:bodyPr/>
          <a:lstStyle/>
          <a:p>
            <a:fld id="{26415328-37C3-374B-881B-B9E33DA7ECDC}" type="slidenum">
              <a:rPr lang="en-US" smtClean="0"/>
              <a:t>23</a:t>
            </a:fld>
            <a:endParaRPr lang="en-US" dirty="0"/>
          </a:p>
        </p:txBody>
      </p:sp>
    </p:spTree>
    <p:extLst>
      <p:ext uri="{BB962C8B-B14F-4D97-AF65-F5344CB8AC3E}">
        <p14:creationId xmlns:p14="http://schemas.microsoft.com/office/powerpoint/2010/main" val="2423938977"/>
      </p:ext>
    </p:extLst>
  </p:cSld>
  <p:clrMapOvr>
    <a:masterClrMapping/>
  </p:clrMapOvr>
  <mc:AlternateContent xmlns:mc="http://schemas.openxmlformats.org/markup-compatibility/2006" xmlns:p14="http://schemas.microsoft.com/office/powerpoint/2010/main">
    <mc:Choice Requires="p14">
      <p:transition spd="slow" p14:dur="2000" advTm="41116"/>
    </mc:Choice>
    <mc:Fallback xmlns="">
      <p:transition xmlns:p14="http://schemas.microsoft.com/office/powerpoint/2010/main" spd="slow" advTm="41116"/>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38202" y="0"/>
            <a:ext cx="9915596" cy="5693866"/>
          </a:xfrm>
          <a:prstGeom prst="rect">
            <a:avLst/>
          </a:prstGeom>
          <a:noFill/>
        </p:spPr>
        <p:txBody>
          <a:bodyPr wrap="square" rtlCol="0">
            <a:spAutoFit/>
          </a:bodyPr>
          <a:lstStyle/>
          <a:p>
            <a:pPr algn="ctr"/>
            <a:r>
              <a:rPr lang="en-US" sz="2800" b="1" u="sng" dirty="0">
                <a:solidFill>
                  <a:schemeClr val="bg1"/>
                </a:solidFill>
              </a:rPr>
              <a:t>Part 1: Overview of Investigative Documents</a:t>
            </a:r>
          </a:p>
          <a:p>
            <a:pPr marL="742950" indent="-742950">
              <a:buFont typeface="+mj-lt"/>
              <a:buAutoNum type="alphaUcPeriod" startAt="3"/>
            </a:pPr>
            <a:r>
              <a:rPr lang="en-US" sz="2800" dirty="0">
                <a:solidFill>
                  <a:schemeClr val="bg1"/>
                </a:solidFill>
              </a:rPr>
              <a:t>Written Determination - 106.45(b)(7)(ii)</a:t>
            </a:r>
          </a:p>
          <a:p>
            <a:pPr marL="742950" indent="-742950">
              <a:buFont typeface="+mj-lt"/>
              <a:buAutoNum type="alphaUcPeriod" startAt="3"/>
            </a:pPr>
            <a:endParaRPr lang="en-US" sz="2800" dirty="0">
              <a:solidFill>
                <a:schemeClr val="bg1"/>
              </a:solidFill>
            </a:endParaRPr>
          </a:p>
          <a:p>
            <a:pPr marL="742950" indent="-742950">
              <a:buFont typeface="+mj-lt"/>
              <a:buAutoNum type="alphaUcPeriod" startAt="3"/>
            </a:pPr>
            <a:endParaRPr lang="en-US" sz="2800" dirty="0">
              <a:solidFill>
                <a:schemeClr val="bg1"/>
              </a:solidFill>
            </a:endParaRPr>
          </a:p>
          <a:p>
            <a:r>
              <a:rPr lang="en-US" sz="3600" dirty="0">
                <a:solidFill>
                  <a:schemeClr val="bg1"/>
                </a:solidFill>
              </a:rPr>
              <a:t>The written determination must include</a:t>
            </a:r>
          </a:p>
          <a:p>
            <a:pPr marL="514350" indent="-514350">
              <a:buFont typeface="Arial" panose="020B0604020202020204" pitchFamily="34" charset="0"/>
              <a:buChar char="•"/>
            </a:pPr>
            <a:r>
              <a:rPr lang="en-US" sz="3600" dirty="0">
                <a:solidFill>
                  <a:schemeClr val="bg1"/>
                </a:solidFill>
              </a:rPr>
              <a:t>Identification of the allegations </a:t>
            </a:r>
          </a:p>
          <a:p>
            <a:pPr marL="514350" indent="-514350">
              <a:buFont typeface="Arial" panose="020B0604020202020204" pitchFamily="34" charset="0"/>
              <a:buChar char="•"/>
            </a:pPr>
            <a:r>
              <a:rPr lang="en-US" sz="3600" dirty="0">
                <a:solidFill>
                  <a:schemeClr val="bg1"/>
                </a:solidFill>
              </a:rPr>
              <a:t>A description of the procedural steps </a:t>
            </a:r>
          </a:p>
          <a:p>
            <a:pPr marL="514350" indent="-514350">
              <a:buFont typeface="Arial" panose="020B0604020202020204" pitchFamily="34" charset="0"/>
              <a:buChar char="•"/>
            </a:pPr>
            <a:r>
              <a:rPr lang="en-US" sz="3600" dirty="0">
                <a:solidFill>
                  <a:schemeClr val="bg1"/>
                </a:solidFill>
              </a:rPr>
              <a:t>Findings of fact </a:t>
            </a:r>
          </a:p>
          <a:p>
            <a:pPr marL="514350" indent="-514350">
              <a:buFont typeface="Arial" panose="020B0604020202020204" pitchFamily="34" charset="0"/>
              <a:buChar char="•"/>
            </a:pPr>
            <a:r>
              <a:rPr lang="en-US" sz="3600" dirty="0">
                <a:solidFill>
                  <a:schemeClr val="bg1"/>
                </a:solidFill>
              </a:rPr>
              <a:t>Conclusions </a:t>
            </a:r>
          </a:p>
          <a:p>
            <a:pPr marL="514350" indent="-514350">
              <a:buFont typeface="Arial" panose="020B0604020202020204" pitchFamily="34" charset="0"/>
              <a:buChar char="•"/>
            </a:pPr>
            <a:r>
              <a:rPr lang="en-US" sz="3600" dirty="0">
                <a:solidFill>
                  <a:schemeClr val="bg1"/>
                </a:solidFill>
              </a:rPr>
              <a:t>A statement of, and rationale for, the result</a:t>
            </a:r>
          </a:p>
          <a:p>
            <a:pPr marL="514350" indent="-514350">
              <a:buFont typeface="Arial" panose="020B0604020202020204" pitchFamily="34" charset="0"/>
              <a:buChar char="•"/>
            </a:pPr>
            <a:r>
              <a:rPr lang="en-US" sz="3600" dirty="0">
                <a:solidFill>
                  <a:schemeClr val="bg1"/>
                </a:solidFill>
              </a:rPr>
              <a:t>Your procedures for appeal</a:t>
            </a:r>
          </a:p>
        </p:txBody>
      </p:sp>
      <p:sp>
        <p:nvSpPr>
          <p:cNvPr id="8" name="TextBox 7"/>
          <p:cNvSpPr txBox="1"/>
          <p:nvPr/>
        </p:nvSpPr>
        <p:spPr>
          <a:xfrm>
            <a:off x="2747472" y="3075834"/>
            <a:ext cx="184666" cy="646331"/>
          </a:xfrm>
          <a:prstGeom prst="rect">
            <a:avLst/>
          </a:prstGeom>
          <a:noFill/>
        </p:spPr>
        <p:txBody>
          <a:bodyPr wrap="none" rtlCol="0">
            <a:spAutoFit/>
          </a:bodyPr>
          <a:lstStyle/>
          <a:p>
            <a:endParaRPr lang="en-US" dirty="0"/>
          </a:p>
          <a:p>
            <a:endParaRPr lang="en-US" dirty="0"/>
          </a:p>
        </p:txBody>
      </p:sp>
      <p:sp>
        <p:nvSpPr>
          <p:cNvPr id="2" name="Slide Number Placeholder 1"/>
          <p:cNvSpPr>
            <a:spLocks noGrp="1"/>
          </p:cNvSpPr>
          <p:nvPr>
            <p:ph type="sldNum" sz="quarter" idx="12"/>
          </p:nvPr>
        </p:nvSpPr>
        <p:spPr/>
        <p:txBody>
          <a:bodyPr/>
          <a:lstStyle/>
          <a:p>
            <a:fld id="{26415328-37C3-374B-881B-B9E33DA7ECDC}" type="slidenum">
              <a:rPr lang="en-US" smtClean="0"/>
              <a:t>24</a:t>
            </a:fld>
            <a:endParaRPr lang="en-US" dirty="0"/>
          </a:p>
        </p:txBody>
      </p:sp>
    </p:spTree>
    <p:extLst>
      <p:ext uri="{BB962C8B-B14F-4D97-AF65-F5344CB8AC3E}">
        <p14:creationId xmlns:p14="http://schemas.microsoft.com/office/powerpoint/2010/main" val="2571379373"/>
      </p:ext>
    </p:extLst>
  </p:cSld>
  <p:clrMapOvr>
    <a:masterClrMapping/>
  </p:clrMapOvr>
  <mc:AlternateContent xmlns:mc="http://schemas.openxmlformats.org/markup-compatibility/2006" xmlns:p14="http://schemas.microsoft.com/office/powerpoint/2010/main">
    <mc:Choice Requires="p14">
      <p:transition spd="slow" p14:dur="2000" advTm="41116"/>
    </mc:Choice>
    <mc:Fallback xmlns="">
      <p:transition xmlns:p14="http://schemas.microsoft.com/office/powerpoint/2010/main" spd="slow" advTm="41116"/>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38202" y="0"/>
            <a:ext cx="9915596" cy="3477875"/>
          </a:xfrm>
          <a:prstGeom prst="rect">
            <a:avLst/>
          </a:prstGeom>
          <a:noFill/>
        </p:spPr>
        <p:txBody>
          <a:bodyPr wrap="square" rtlCol="0">
            <a:spAutoFit/>
          </a:bodyPr>
          <a:lstStyle/>
          <a:p>
            <a:pPr algn="ctr"/>
            <a:r>
              <a:rPr lang="en-US" sz="2800" b="1" u="sng" dirty="0">
                <a:solidFill>
                  <a:schemeClr val="bg1"/>
                </a:solidFill>
              </a:rPr>
              <a:t>Part 1: Overview of Investigative Documents</a:t>
            </a:r>
          </a:p>
          <a:p>
            <a:pPr marL="742950" indent="-742950">
              <a:buFont typeface="+mj-lt"/>
              <a:buAutoNum type="alphaUcPeriod" startAt="3"/>
            </a:pPr>
            <a:r>
              <a:rPr lang="en-US" sz="2800" dirty="0">
                <a:solidFill>
                  <a:schemeClr val="bg1"/>
                </a:solidFill>
              </a:rPr>
              <a:t>Written Determination - 106.45(b)(7)</a:t>
            </a:r>
          </a:p>
          <a:p>
            <a:pPr marL="742950" indent="-742950">
              <a:buFont typeface="+mj-lt"/>
              <a:buAutoNum type="alphaUcPeriod" startAt="3"/>
            </a:pPr>
            <a:endParaRPr lang="en-US" sz="2800" dirty="0">
              <a:solidFill>
                <a:schemeClr val="bg1"/>
              </a:solidFill>
            </a:endParaRPr>
          </a:p>
          <a:p>
            <a:pPr marL="742950" indent="-742950">
              <a:buFont typeface="+mj-lt"/>
              <a:buAutoNum type="alphaUcPeriod" startAt="3"/>
            </a:pPr>
            <a:endParaRPr lang="en-US" sz="2800" dirty="0">
              <a:solidFill>
                <a:schemeClr val="bg1"/>
              </a:solidFill>
            </a:endParaRPr>
          </a:p>
          <a:p>
            <a:endParaRPr lang="en-US" sz="3600" dirty="0">
              <a:solidFill>
                <a:schemeClr val="bg1"/>
              </a:solidFill>
            </a:endParaRPr>
          </a:p>
          <a:p>
            <a:endParaRPr lang="en-US" sz="3600" dirty="0">
              <a:solidFill>
                <a:schemeClr val="bg1"/>
              </a:solidFill>
            </a:endParaRPr>
          </a:p>
          <a:p>
            <a:r>
              <a:rPr lang="en-US" sz="3600" dirty="0">
                <a:solidFill>
                  <a:schemeClr val="bg1"/>
                </a:solidFill>
              </a:rPr>
              <a:t>Review Breakouts</a:t>
            </a:r>
          </a:p>
        </p:txBody>
      </p:sp>
      <p:sp>
        <p:nvSpPr>
          <p:cNvPr id="8" name="TextBox 7"/>
          <p:cNvSpPr txBox="1"/>
          <p:nvPr/>
        </p:nvSpPr>
        <p:spPr>
          <a:xfrm>
            <a:off x="2747472" y="3075834"/>
            <a:ext cx="184666" cy="646331"/>
          </a:xfrm>
          <a:prstGeom prst="rect">
            <a:avLst/>
          </a:prstGeom>
          <a:noFill/>
        </p:spPr>
        <p:txBody>
          <a:bodyPr wrap="none" rtlCol="0">
            <a:spAutoFit/>
          </a:bodyPr>
          <a:lstStyle/>
          <a:p>
            <a:endParaRPr lang="en-US" dirty="0"/>
          </a:p>
          <a:p>
            <a:endParaRPr lang="en-US" dirty="0"/>
          </a:p>
        </p:txBody>
      </p:sp>
      <p:sp>
        <p:nvSpPr>
          <p:cNvPr id="2" name="Slide Number Placeholder 1"/>
          <p:cNvSpPr>
            <a:spLocks noGrp="1"/>
          </p:cNvSpPr>
          <p:nvPr>
            <p:ph type="sldNum" sz="quarter" idx="12"/>
          </p:nvPr>
        </p:nvSpPr>
        <p:spPr/>
        <p:txBody>
          <a:bodyPr/>
          <a:lstStyle/>
          <a:p>
            <a:fld id="{26415328-37C3-374B-881B-B9E33DA7ECDC}" type="slidenum">
              <a:rPr lang="en-US" smtClean="0"/>
              <a:t>25</a:t>
            </a:fld>
            <a:endParaRPr lang="en-US" dirty="0"/>
          </a:p>
        </p:txBody>
      </p:sp>
    </p:spTree>
    <p:extLst>
      <p:ext uri="{BB962C8B-B14F-4D97-AF65-F5344CB8AC3E}">
        <p14:creationId xmlns:p14="http://schemas.microsoft.com/office/powerpoint/2010/main" val="3210363810"/>
      </p:ext>
    </p:extLst>
  </p:cSld>
  <p:clrMapOvr>
    <a:masterClrMapping/>
  </p:clrMapOvr>
  <mc:AlternateContent xmlns:mc="http://schemas.openxmlformats.org/markup-compatibility/2006" xmlns:p14="http://schemas.microsoft.com/office/powerpoint/2010/main">
    <mc:Choice Requires="p14">
      <p:transition spd="slow" p14:dur="2000" advTm="41116"/>
    </mc:Choice>
    <mc:Fallback xmlns="">
      <p:transition xmlns:p14="http://schemas.microsoft.com/office/powerpoint/2010/main" spd="slow" advTm="41116"/>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06600" y="259678"/>
            <a:ext cx="8178800" cy="6217087"/>
          </a:xfrm>
          <a:prstGeom prst="rect">
            <a:avLst/>
          </a:prstGeom>
          <a:noFill/>
        </p:spPr>
        <p:txBody>
          <a:bodyPr wrap="square" rtlCol="0">
            <a:spAutoFit/>
          </a:bodyPr>
          <a:lstStyle/>
          <a:p>
            <a:pPr algn="ctr"/>
            <a:r>
              <a:rPr lang="en-US" sz="3200" b="1" u="sng" dirty="0">
                <a:solidFill>
                  <a:schemeClr val="bg1"/>
                </a:solidFill>
              </a:rPr>
              <a:t>Roadmap</a:t>
            </a:r>
          </a:p>
          <a:p>
            <a:endParaRPr lang="en-US" dirty="0">
              <a:solidFill>
                <a:schemeClr val="bg1"/>
              </a:solidFill>
            </a:endParaRPr>
          </a:p>
          <a:p>
            <a:r>
              <a:rPr lang="en-US" sz="2800" dirty="0">
                <a:solidFill>
                  <a:schemeClr val="bg1"/>
                </a:solidFill>
              </a:rPr>
              <a:t>Part 1: Overview of Investigative Documents</a:t>
            </a:r>
          </a:p>
          <a:p>
            <a:pPr marL="1371600" lvl="2" indent="-457200">
              <a:buFont typeface="+mj-lt"/>
              <a:buAutoNum type="alphaUcPeriod"/>
            </a:pPr>
            <a:r>
              <a:rPr lang="en-US" sz="2400" dirty="0">
                <a:solidFill>
                  <a:schemeClr val="bg1"/>
                </a:solidFill>
              </a:rPr>
              <a:t>The Investigative Report</a:t>
            </a:r>
          </a:p>
          <a:p>
            <a:pPr marL="1371600" lvl="2" indent="-457200">
              <a:buFont typeface="+mj-lt"/>
              <a:buAutoNum type="alphaUcPeriod"/>
            </a:pPr>
            <a:r>
              <a:rPr lang="en-US" sz="2400" dirty="0">
                <a:solidFill>
                  <a:schemeClr val="bg1"/>
                </a:solidFill>
              </a:rPr>
              <a:t>Notices &amp; Other Correspondence</a:t>
            </a:r>
          </a:p>
          <a:p>
            <a:pPr marL="1371600" lvl="2" indent="-457200">
              <a:buFont typeface="+mj-lt"/>
              <a:buAutoNum type="alphaUcPeriod"/>
            </a:pPr>
            <a:r>
              <a:rPr lang="en-US" sz="2400" dirty="0">
                <a:solidFill>
                  <a:schemeClr val="bg1"/>
                </a:solidFill>
              </a:rPr>
              <a:t>The Written Determination</a:t>
            </a:r>
          </a:p>
          <a:p>
            <a:r>
              <a:rPr lang="en-US" sz="2800" dirty="0">
                <a:solidFill>
                  <a:schemeClr val="bg1"/>
                </a:solidFill>
                <a:highlight>
                  <a:srgbClr val="FFFF00"/>
                </a:highlight>
              </a:rPr>
              <a:t>Part 2: Fundamentals</a:t>
            </a:r>
          </a:p>
          <a:p>
            <a:pPr marL="1371600" lvl="2" indent="-457200">
              <a:buFont typeface="+mj-lt"/>
              <a:buAutoNum type="alphaUcPeriod"/>
            </a:pPr>
            <a:r>
              <a:rPr lang="en-US" sz="2400" dirty="0">
                <a:solidFill>
                  <a:schemeClr val="bg1"/>
                </a:solidFill>
              </a:rPr>
              <a:t>Purpose  </a:t>
            </a:r>
          </a:p>
          <a:p>
            <a:pPr marL="1371600" lvl="2" indent="-457200">
              <a:buFont typeface="+mj-lt"/>
              <a:buAutoNum type="alphaUcPeriod"/>
            </a:pPr>
            <a:r>
              <a:rPr lang="en-US" sz="2400" dirty="0">
                <a:solidFill>
                  <a:schemeClr val="bg1"/>
                </a:solidFill>
              </a:rPr>
              <a:t>Audience</a:t>
            </a:r>
          </a:p>
          <a:p>
            <a:pPr marL="1371600" lvl="2" indent="-457200">
              <a:buFont typeface="+mj-lt"/>
              <a:buAutoNum type="alphaUcPeriod"/>
            </a:pPr>
            <a:r>
              <a:rPr lang="en-US" sz="2400" dirty="0">
                <a:solidFill>
                  <a:schemeClr val="bg1"/>
                </a:solidFill>
              </a:rPr>
              <a:t>Format  </a:t>
            </a:r>
          </a:p>
          <a:p>
            <a:pPr marL="1371600" lvl="2" indent="-457200">
              <a:buFont typeface="+mj-lt"/>
              <a:buAutoNum type="alphaUcPeriod"/>
            </a:pPr>
            <a:r>
              <a:rPr lang="en-US" sz="2400" dirty="0">
                <a:solidFill>
                  <a:schemeClr val="bg1"/>
                </a:solidFill>
              </a:rPr>
              <a:t>Content</a:t>
            </a:r>
          </a:p>
          <a:p>
            <a:r>
              <a:rPr lang="en-US" sz="2800" dirty="0">
                <a:solidFill>
                  <a:schemeClr val="bg1"/>
                </a:solidFill>
              </a:rPr>
              <a:t>Part 3: Writing Tips </a:t>
            </a:r>
          </a:p>
          <a:p>
            <a:pPr marL="1371600" lvl="2" indent="-457200">
              <a:buFont typeface="+mj-lt"/>
              <a:buAutoNum type="alphaUcPeriod"/>
            </a:pPr>
            <a:r>
              <a:rPr lang="en-US" sz="2400" dirty="0">
                <a:solidFill>
                  <a:schemeClr val="bg1"/>
                </a:solidFill>
              </a:rPr>
              <a:t>Plain Language</a:t>
            </a:r>
          </a:p>
          <a:p>
            <a:pPr marL="1371600" lvl="2" indent="-457200">
              <a:buFont typeface="+mj-lt"/>
              <a:buAutoNum type="alphaUcPeriod"/>
            </a:pPr>
            <a:r>
              <a:rPr lang="en-US" sz="2400" dirty="0">
                <a:solidFill>
                  <a:schemeClr val="bg1"/>
                </a:solidFill>
              </a:rPr>
              <a:t>Grammar</a:t>
            </a:r>
          </a:p>
          <a:p>
            <a:pPr marL="1371600" lvl="2" indent="-457200">
              <a:buFont typeface="+mj-lt"/>
              <a:buAutoNum type="alphaUcPeriod"/>
            </a:pPr>
            <a:r>
              <a:rPr lang="en-US" sz="2400" dirty="0">
                <a:solidFill>
                  <a:schemeClr val="bg1"/>
                </a:solidFill>
              </a:rPr>
              <a:t>Mechanics</a:t>
            </a:r>
          </a:p>
          <a:p>
            <a:pPr marL="1371600" lvl="2" indent="-457200">
              <a:buFont typeface="+mj-lt"/>
              <a:buAutoNum type="alphaUcPeriod"/>
            </a:pPr>
            <a:r>
              <a:rPr lang="en-US" sz="2400" dirty="0">
                <a:solidFill>
                  <a:schemeClr val="bg1"/>
                </a:solidFill>
              </a:rPr>
              <a:t>Proofreading and Editing</a:t>
            </a:r>
          </a:p>
        </p:txBody>
      </p:sp>
      <p:sp>
        <p:nvSpPr>
          <p:cNvPr id="8" name="TextBox 7"/>
          <p:cNvSpPr txBox="1"/>
          <p:nvPr/>
        </p:nvSpPr>
        <p:spPr>
          <a:xfrm>
            <a:off x="2747472" y="3075834"/>
            <a:ext cx="184666" cy="646331"/>
          </a:xfrm>
          <a:prstGeom prst="rect">
            <a:avLst/>
          </a:prstGeom>
          <a:noFill/>
        </p:spPr>
        <p:txBody>
          <a:bodyPr wrap="none" rtlCol="0">
            <a:spAutoFit/>
          </a:bodyPr>
          <a:lstStyle/>
          <a:p>
            <a:endParaRPr lang="en-US" dirty="0"/>
          </a:p>
          <a:p>
            <a:endParaRPr lang="en-US" dirty="0"/>
          </a:p>
        </p:txBody>
      </p:sp>
      <p:sp>
        <p:nvSpPr>
          <p:cNvPr id="2" name="Slide Number Placeholder 1"/>
          <p:cNvSpPr>
            <a:spLocks noGrp="1"/>
          </p:cNvSpPr>
          <p:nvPr>
            <p:ph type="sldNum" sz="quarter" idx="12"/>
          </p:nvPr>
        </p:nvSpPr>
        <p:spPr/>
        <p:txBody>
          <a:bodyPr/>
          <a:lstStyle/>
          <a:p>
            <a:fld id="{26415328-37C3-374B-881B-B9E33DA7ECDC}" type="slidenum">
              <a:rPr lang="en-US" smtClean="0"/>
              <a:t>26</a:t>
            </a:fld>
            <a:endParaRPr lang="en-US" dirty="0"/>
          </a:p>
        </p:txBody>
      </p:sp>
    </p:spTree>
    <p:extLst>
      <p:ext uri="{BB962C8B-B14F-4D97-AF65-F5344CB8AC3E}">
        <p14:creationId xmlns:p14="http://schemas.microsoft.com/office/powerpoint/2010/main" val="151145342"/>
      </p:ext>
    </p:extLst>
  </p:cSld>
  <p:clrMapOvr>
    <a:masterClrMapping/>
  </p:clrMapOvr>
  <mc:AlternateContent xmlns:mc="http://schemas.openxmlformats.org/markup-compatibility/2006" xmlns:p14="http://schemas.microsoft.com/office/powerpoint/2010/main">
    <mc:Choice Requires="p14">
      <p:transition spd="slow" p14:dur="2000" advTm="41116"/>
    </mc:Choice>
    <mc:Fallback xmlns="">
      <p:transition xmlns:p14="http://schemas.microsoft.com/office/powerpoint/2010/main" spd="slow" advTm="41116"/>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38202" y="0"/>
            <a:ext cx="9915596" cy="6247864"/>
          </a:xfrm>
          <a:prstGeom prst="rect">
            <a:avLst/>
          </a:prstGeom>
          <a:noFill/>
        </p:spPr>
        <p:txBody>
          <a:bodyPr wrap="square" rtlCol="0">
            <a:spAutoFit/>
          </a:bodyPr>
          <a:lstStyle/>
          <a:p>
            <a:pPr algn="ctr"/>
            <a:r>
              <a:rPr lang="en-US" sz="2800" b="1" u="sng" dirty="0">
                <a:solidFill>
                  <a:schemeClr val="bg1"/>
                </a:solidFill>
              </a:rPr>
              <a:t>Part 2: Fundamentals</a:t>
            </a:r>
          </a:p>
          <a:p>
            <a:pPr marL="742950" indent="-742950">
              <a:buFont typeface="+mj-lt"/>
              <a:buAutoNum type="alphaUcPeriod"/>
            </a:pPr>
            <a:r>
              <a:rPr lang="en-US" sz="2800" dirty="0">
                <a:solidFill>
                  <a:schemeClr val="bg1"/>
                </a:solidFill>
              </a:rPr>
              <a:t>Purpose</a:t>
            </a:r>
          </a:p>
          <a:p>
            <a:pPr marL="742950" indent="-742950">
              <a:buFont typeface="+mj-lt"/>
              <a:buAutoNum type="alphaUcPeriod"/>
            </a:pPr>
            <a:endParaRPr lang="en-US" sz="2800" dirty="0">
              <a:solidFill>
                <a:schemeClr val="bg1"/>
              </a:solidFill>
            </a:endParaRPr>
          </a:p>
          <a:p>
            <a:r>
              <a:rPr lang="en-US" sz="3600" dirty="0">
                <a:solidFill>
                  <a:schemeClr val="bg1"/>
                </a:solidFill>
              </a:rPr>
              <a:t>What is the purpose of each of these?</a:t>
            </a:r>
          </a:p>
          <a:p>
            <a:endParaRPr lang="en-US" sz="3600" dirty="0">
              <a:solidFill>
                <a:schemeClr val="bg1"/>
              </a:solidFill>
            </a:endParaRPr>
          </a:p>
          <a:p>
            <a:pPr marL="571500" indent="-571500">
              <a:buFont typeface="Arial" panose="020B0604020202020204" pitchFamily="34" charset="0"/>
              <a:buChar char="•"/>
            </a:pPr>
            <a:r>
              <a:rPr lang="en-US" sz="3600" dirty="0">
                <a:solidFill>
                  <a:schemeClr val="bg1"/>
                </a:solidFill>
              </a:rPr>
              <a:t>Investigative Report</a:t>
            </a:r>
          </a:p>
          <a:p>
            <a:pPr marL="571500" indent="-571500">
              <a:buFont typeface="Arial" panose="020B0604020202020204" pitchFamily="34" charset="0"/>
              <a:buChar char="•"/>
            </a:pPr>
            <a:r>
              <a:rPr lang="en-US" sz="3600" dirty="0">
                <a:solidFill>
                  <a:schemeClr val="bg1"/>
                </a:solidFill>
              </a:rPr>
              <a:t>Notices </a:t>
            </a:r>
          </a:p>
          <a:p>
            <a:pPr marL="571500" indent="-571500">
              <a:buFont typeface="Arial" panose="020B0604020202020204" pitchFamily="34" charset="0"/>
              <a:buChar char="•"/>
            </a:pPr>
            <a:r>
              <a:rPr lang="en-US" sz="3600" dirty="0">
                <a:solidFill>
                  <a:schemeClr val="bg1"/>
                </a:solidFill>
              </a:rPr>
              <a:t>Correspondence</a:t>
            </a:r>
          </a:p>
          <a:p>
            <a:pPr marL="571500" indent="-571500">
              <a:buFont typeface="Arial" panose="020B0604020202020204" pitchFamily="34" charset="0"/>
              <a:buChar char="•"/>
            </a:pPr>
            <a:r>
              <a:rPr lang="en-US" sz="3600" dirty="0">
                <a:solidFill>
                  <a:schemeClr val="bg1"/>
                </a:solidFill>
              </a:rPr>
              <a:t>Written Determination</a:t>
            </a:r>
          </a:p>
          <a:p>
            <a:endParaRPr lang="en-US" sz="2800" dirty="0">
              <a:solidFill>
                <a:schemeClr val="bg1"/>
              </a:solidFill>
            </a:endParaRPr>
          </a:p>
          <a:p>
            <a:endParaRPr lang="en-US" sz="3600" dirty="0">
              <a:solidFill>
                <a:schemeClr val="bg1"/>
              </a:solidFill>
            </a:endParaRPr>
          </a:p>
          <a:p>
            <a:endParaRPr lang="en-US" sz="3600" dirty="0">
              <a:solidFill>
                <a:schemeClr val="bg1"/>
              </a:solidFill>
            </a:endParaRPr>
          </a:p>
        </p:txBody>
      </p:sp>
      <p:sp>
        <p:nvSpPr>
          <p:cNvPr id="8" name="TextBox 7"/>
          <p:cNvSpPr txBox="1"/>
          <p:nvPr/>
        </p:nvSpPr>
        <p:spPr>
          <a:xfrm>
            <a:off x="2747472" y="3075834"/>
            <a:ext cx="184666" cy="646331"/>
          </a:xfrm>
          <a:prstGeom prst="rect">
            <a:avLst/>
          </a:prstGeom>
          <a:noFill/>
        </p:spPr>
        <p:txBody>
          <a:bodyPr wrap="none" rtlCol="0">
            <a:spAutoFit/>
          </a:bodyPr>
          <a:lstStyle/>
          <a:p>
            <a:endParaRPr lang="en-US" dirty="0"/>
          </a:p>
          <a:p>
            <a:endParaRPr lang="en-US" dirty="0"/>
          </a:p>
        </p:txBody>
      </p:sp>
      <p:sp>
        <p:nvSpPr>
          <p:cNvPr id="2" name="Slide Number Placeholder 1"/>
          <p:cNvSpPr>
            <a:spLocks noGrp="1"/>
          </p:cNvSpPr>
          <p:nvPr>
            <p:ph type="sldNum" sz="quarter" idx="12"/>
          </p:nvPr>
        </p:nvSpPr>
        <p:spPr/>
        <p:txBody>
          <a:bodyPr/>
          <a:lstStyle/>
          <a:p>
            <a:fld id="{26415328-37C3-374B-881B-B9E33DA7ECDC}" type="slidenum">
              <a:rPr lang="en-US" smtClean="0"/>
              <a:t>27</a:t>
            </a:fld>
            <a:endParaRPr lang="en-US" dirty="0"/>
          </a:p>
        </p:txBody>
      </p:sp>
    </p:spTree>
    <p:extLst>
      <p:ext uri="{BB962C8B-B14F-4D97-AF65-F5344CB8AC3E}">
        <p14:creationId xmlns:p14="http://schemas.microsoft.com/office/powerpoint/2010/main" val="2146377629"/>
      </p:ext>
    </p:extLst>
  </p:cSld>
  <p:clrMapOvr>
    <a:masterClrMapping/>
  </p:clrMapOvr>
  <mc:AlternateContent xmlns:mc="http://schemas.openxmlformats.org/markup-compatibility/2006" xmlns:p14="http://schemas.microsoft.com/office/powerpoint/2010/main">
    <mc:Choice Requires="p14">
      <p:transition spd="slow" p14:dur="2000" advTm="41116"/>
    </mc:Choice>
    <mc:Fallback xmlns="">
      <p:transition xmlns:p14="http://schemas.microsoft.com/office/powerpoint/2010/main" spd="slow" advTm="41116"/>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38202" y="0"/>
            <a:ext cx="9915596" cy="5816977"/>
          </a:xfrm>
          <a:prstGeom prst="rect">
            <a:avLst/>
          </a:prstGeom>
          <a:noFill/>
        </p:spPr>
        <p:txBody>
          <a:bodyPr wrap="square" rtlCol="0">
            <a:spAutoFit/>
          </a:bodyPr>
          <a:lstStyle/>
          <a:p>
            <a:pPr algn="ctr"/>
            <a:r>
              <a:rPr lang="en-US" sz="2800" b="1" u="sng" dirty="0">
                <a:solidFill>
                  <a:schemeClr val="bg1"/>
                </a:solidFill>
              </a:rPr>
              <a:t>Part 2: Fundamentals</a:t>
            </a:r>
          </a:p>
          <a:p>
            <a:pPr marL="742950" indent="-742950">
              <a:buFont typeface="+mj-lt"/>
              <a:buAutoNum type="alphaUcPeriod"/>
            </a:pPr>
            <a:r>
              <a:rPr lang="en-US" sz="2800" dirty="0">
                <a:solidFill>
                  <a:schemeClr val="bg1"/>
                </a:solidFill>
              </a:rPr>
              <a:t>Purpose</a:t>
            </a:r>
          </a:p>
          <a:p>
            <a:pPr marL="742950" indent="-742950">
              <a:buFont typeface="+mj-lt"/>
              <a:buAutoNum type="alphaUcPeriod"/>
            </a:pPr>
            <a:endParaRPr lang="en-US" sz="2800" dirty="0">
              <a:solidFill>
                <a:schemeClr val="bg1"/>
              </a:solidFill>
            </a:endParaRPr>
          </a:p>
          <a:p>
            <a:pPr marL="342900" indent="-342900">
              <a:buFont typeface="Arial" panose="020B0604020202020204" pitchFamily="34" charset="0"/>
              <a:buChar char="•"/>
            </a:pPr>
            <a:r>
              <a:rPr lang="en-US" sz="2400" dirty="0">
                <a:solidFill>
                  <a:schemeClr val="bg1"/>
                </a:solidFill>
              </a:rPr>
              <a:t>Ask yourself, “What am I trying to accomplish?” </a:t>
            </a:r>
          </a:p>
          <a:p>
            <a:pPr marL="800100" lvl="1" indent="-342900">
              <a:buFont typeface="Arial" panose="020B0604020202020204" pitchFamily="34" charset="0"/>
              <a:buChar char="•"/>
            </a:pPr>
            <a:r>
              <a:rPr lang="en-US" sz="2400" dirty="0">
                <a:solidFill>
                  <a:schemeClr val="bg1"/>
                </a:solidFill>
              </a:rPr>
              <a:t>provide notice </a:t>
            </a:r>
          </a:p>
          <a:p>
            <a:pPr marL="800100" lvl="1" indent="-342900">
              <a:buFont typeface="Arial" panose="020B0604020202020204" pitchFamily="34" charset="0"/>
              <a:buChar char="•"/>
            </a:pPr>
            <a:r>
              <a:rPr lang="en-US" sz="2400" dirty="0">
                <a:solidFill>
                  <a:schemeClr val="bg1"/>
                </a:solidFill>
              </a:rPr>
              <a:t>summarize the evidence</a:t>
            </a:r>
          </a:p>
          <a:p>
            <a:pPr marL="800100" lvl="1" indent="-342900">
              <a:buFont typeface="Arial" panose="020B0604020202020204" pitchFamily="34" charset="0"/>
              <a:buChar char="•"/>
            </a:pPr>
            <a:r>
              <a:rPr lang="en-US" sz="2400" dirty="0">
                <a:solidFill>
                  <a:schemeClr val="bg1"/>
                </a:solidFill>
              </a:rPr>
              <a:t>inform parties as to the facts</a:t>
            </a:r>
          </a:p>
          <a:p>
            <a:pPr marL="800100" lvl="1" indent="-342900">
              <a:buFont typeface="Arial" panose="020B0604020202020204" pitchFamily="34" charset="0"/>
              <a:buChar char="•"/>
            </a:pPr>
            <a:r>
              <a:rPr lang="en-US" sz="2400" dirty="0">
                <a:solidFill>
                  <a:schemeClr val="bg1"/>
                </a:solidFill>
              </a:rPr>
              <a:t>analyze policy to facts</a:t>
            </a:r>
          </a:p>
          <a:p>
            <a:pPr marL="800100" lvl="1" indent="-342900">
              <a:buFont typeface="Arial" panose="020B0604020202020204" pitchFamily="34" charset="0"/>
              <a:buChar char="•"/>
            </a:pPr>
            <a:r>
              <a:rPr lang="en-US" sz="2400" dirty="0">
                <a:solidFill>
                  <a:schemeClr val="bg1"/>
                </a:solidFill>
              </a:rPr>
              <a:t>respond to questions from the parties</a:t>
            </a:r>
          </a:p>
          <a:p>
            <a:pPr marL="800100" lvl="1" indent="-342900">
              <a:buFont typeface="Arial" panose="020B0604020202020204" pitchFamily="34" charset="0"/>
              <a:buChar char="•"/>
            </a:pPr>
            <a:r>
              <a:rPr lang="en-US" sz="2400" dirty="0">
                <a:solidFill>
                  <a:schemeClr val="bg1"/>
                </a:solidFill>
              </a:rPr>
              <a:t>document the Title IX process   </a:t>
            </a:r>
          </a:p>
          <a:p>
            <a:pPr marL="342900" indent="-342900">
              <a:buFont typeface="Arial" panose="020B0604020202020204" pitchFamily="34" charset="0"/>
              <a:buChar char="•"/>
            </a:pPr>
            <a:r>
              <a:rPr lang="en-US" sz="2400" dirty="0">
                <a:solidFill>
                  <a:schemeClr val="bg1"/>
                </a:solidFill>
              </a:rPr>
              <a:t>To accomplish a specific purpose, you must effectively convey your points in writing to the intended audience. </a:t>
            </a:r>
          </a:p>
          <a:p>
            <a:endParaRPr lang="en-US" sz="3600" dirty="0">
              <a:solidFill>
                <a:schemeClr val="bg1"/>
              </a:solidFill>
            </a:endParaRPr>
          </a:p>
          <a:p>
            <a:endParaRPr lang="en-US" sz="3600" dirty="0">
              <a:solidFill>
                <a:schemeClr val="bg1"/>
              </a:solidFill>
            </a:endParaRPr>
          </a:p>
        </p:txBody>
      </p:sp>
      <p:sp>
        <p:nvSpPr>
          <p:cNvPr id="8" name="TextBox 7"/>
          <p:cNvSpPr txBox="1"/>
          <p:nvPr/>
        </p:nvSpPr>
        <p:spPr>
          <a:xfrm>
            <a:off x="2747472" y="3075834"/>
            <a:ext cx="184666" cy="646331"/>
          </a:xfrm>
          <a:prstGeom prst="rect">
            <a:avLst/>
          </a:prstGeom>
          <a:noFill/>
        </p:spPr>
        <p:txBody>
          <a:bodyPr wrap="none" rtlCol="0">
            <a:spAutoFit/>
          </a:bodyPr>
          <a:lstStyle/>
          <a:p>
            <a:endParaRPr lang="en-US" dirty="0"/>
          </a:p>
          <a:p>
            <a:endParaRPr lang="en-US" dirty="0"/>
          </a:p>
        </p:txBody>
      </p:sp>
      <p:sp>
        <p:nvSpPr>
          <p:cNvPr id="2" name="Slide Number Placeholder 1"/>
          <p:cNvSpPr>
            <a:spLocks noGrp="1"/>
          </p:cNvSpPr>
          <p:nvPr>
            <p:ph type="sldNum" sz="quarter" idx="12"/>
          </p:nvPr>
        </p:nvSpPr>
        <p:spPr/>
        <p:txBody>
          <a:bodyPr/>
          <a:lstStyle/>
          <a:p>
            <a:fld id="{26415328-37C3-374B-881B-B9E33DA7ECDC}" type="slidenum">
              <a:rPr lang="en-US" smtClean="0"/>
              <a:t>28</a:t>
            </a:fld>
            <a:endParaRPr lang="en-US" dirty="0"/>
          </a:p>
        </p:txBody>
      </p:sp>
    </p:spTree>
    <p:extLst>
      <p:ext uri="{BB962C8B-B14F-4D97-AF65-F5344CB8AC3E}">
        <p14:creationId xmlns:p14="http://schemas.microsoft.com/office/powerpoint/2010/main" val="2940163930"/>
      </p:ext>
    </p:extLst>
  </p:cSld>
  <p:clrMapOvr>
    <a:masterClrMapping/>
  </p:clrMapOvr>
  <mc:AlternateContent xmlns:mc="http://schemas.openxmlformats.org/markup-compatibility/2006" xmlns:p14="http://schemas.microsoft.com/office/powerpoint/2010/main">
    <mc:Choice Requires="p14">
      <p:transition spd="slow" p14:dur="2000" advTm="41116"/>
    </mc:Choice>
    <mc:Fallback xmlns="">
      <p:transition xmlns:p14="http://schemas.microsoft.com/office/powerpoint/2010/main" spd="slow" advTm="41116"/>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38202" y="0"/>
            <a:ext cx="9915596" cy="4462760"/>
          </a:xfrm>
          <a:prstGeom prst="rect">
            <a:avLst/>
          </a:prstGeom>
          <a:noFill/>
        </p:spPr>
        <p:txBody>
          <a:bodyPr wrap="square" rtlCol="0">
            <a:spAutoFit/>
          </a:bodyPr>
          <a:lstStyle/>
          <a:p>
            <a:pPr algn="ctr"/>
            <a:r>
              <a:rPr lang="en-US" sz="2800" b="1" u="sng" dirty="0">
                <a:solidFill>
                  <a:schemeClr val="bg1"/>
                </a:solidFill>
              </a:rPr>
              <a:t>Part 2: Fundamentals</a:t>
            </a:r>
          </a:p>
          <a:p>
            <a:pPr marL="742950" indent="-742950">
              <a:buFont typeface="+mj-lt"/>
              <a:buAutoNum type="alphaUcPeriod"/>
            </a:pPr>
            <a:r>
              <a:rPr lang="en-US" sz="2800" dirty="0">
                <a:solidFill>
                  <a:schemeClr val="bg1"/>
                </a:solidFill>
              </a:rPr>
              <a:t>Purpose</a:t>
            </a:r>
          </a:p>
          <a:p>
            <a:pPr marL="742950" indent="-742950">
              <a:buFont typeface="+mj-lt"/>
              <a:buAutoNum type="alphaUcPeriod"/>
            </a:pPr>
            <a:endParaRPr lang="en-US" sz="2800" dirty="0">
              <a:solidFill>
                <a:schemeClr val="bg1"/>
              </a:solidFill>
            </a:endParaRPr>
          </a:p>
          <a:p>
            <a:endParaRPr lang="en-US" sz="2800" dirty="0">
              <a:solidFill>
                <a:schemeClr val="bg1"/>
              </a:solidFill>
            </a:endParaRPr>
          </a:p>
          <a:p>
            <a:endParaRPr lang="en-US" sz="2800" dirty="0">
              <a:solidFill>
                <a:schemeClr val="bg1"/>
              </a:solidFill>
            </a:endParaRPr>
          </a:p>
          <a:p>
            <a:endParaRPr lang="en-US" sz="2800" dirty="0">
              <a:solidFill>
                <a:schemeClr val="bg1"/>
              </a:solidFill>
            </a:endParaRPr>
          </a:p>
          <a:p>
            <a:pPr algn="ctr"/>
            <a:r>
              <a:rPr lang="en-US" sz="4400" dirty="0">
                <a:solidFill>
                  <a:schemeClr val="bg1"/>
                </a:solidFill>
              </a:rPr>
              <a:t>Examples &amp; Exercises</a:t>
            </a:r>
          </a:p>
          <a:p>
            <a:endParaRPr lang="en-US" sz="3600" dirty="0">
              <a:solidFill>
                <a:schemeClr val="bg1"/>
              </a:solidFill>
            </a:endParaRPr>
          </a:p>
          <a:p>
            <a:endParaRPr lang="en-US" sz="3600" dirty="0">
              <a:solidFill>
                <a:schemeClr val="bg1"/>
              </a:solidFill>
            </a:endParaRPr>
          </a:p>
        </p:txBody>
      </p:sp>
      <p:sp>
        <p:nvSpPr>
          <p:cNvPr id="8" name="TextBox 7"/>
          <p:cNvSpPr txBox="1"/>
          <p:nvPr/>
        </p:nvSpPr>
        <p:spPr>
          <a:xfrm>
            <a:off x="2747472" y="3075834"/>
            <a:ext cx="184666" cy="646331"/>
          </a:xfrm>
          <a:prstGeom prst="rect">
            <a:avLst/>
          </a:prstGeom>
          <a:noFill/>
        </p:spPr>
        <p:txBody>
          <a:bodyPr wrap="none" rtlCol="0">
            <a:spAutoFit/>
          </a:bodyPr>
          <a:lstStyle/>
          <a:p>
            <a:endParaRPr lang="en-US" dirty="0"/>
          </a:p>
          <a:p>
            <a:endParaRPr lang="en-US" dirty="0"/>
          </a:p>
        </p:txBody>
      </p:sp>
      <p:sp>
        <p:nvSpPr>
          <p:cNvPr id="2" name="Slide Number Placeholder 1"/>
          <p:cNvSpPr>
            <a:spLocks noGrp="1"/>
          </p:cNvSpPr>
          <p:nvPr>
            <p:ph type="sldNum" sz="quarter" idx="12"/>
          </p:nvPr>
        </p:nvSpPr>
        <p:spPr/>
        <p:txBody>
          <a:bodyPr/>
          <a:lstStyle/>
          <a:p>
            <a:fld id="{26415328-37C3-374B-881B-B9E33DA7ECDC}" type="slidenum">
              <a:rPr lang="en-US" smtClean="0"/>
              <a:t>29</a:t>
            </a:fld>
            <a:endParaRPr lang="en-US" dirty="0"/>
          </a:p>
        </p:txBody>
      </p:sp>
    </p:spTree>
    <p:extLst>
      <p:ext uri="{BB962C8B-B14F-4D97-AF65-F5344CB8AC3E}">
        <p14:creationId xmlns:p14="http://schemas.microsoft.com/office/powerpoint/2010/main" val="205797255"/>
      </p:ext>
    </p:extLst>
  </p:cSld>
  <p:clrMapOvr>
    <a:masterClrMapping/>
  </p:clrMapOvr>
  <mc:AlternateContent xmlns:mc="http://schemas.openxmlformats.org/markup-compatibility/2006" xmlns:p14="http://schemas.microsoft.com/office/powerpoint/2010/main">
    <mc:Choice Requires="p14">
      <p:transition spd="slow" p14:dur="2000" advTm="41116"/>
    </mc:Choice>
    <mc:Fallback xmlns="">
      <p:transition xmlns:p14="http://schemas.microsoft.com/office/powerpoint/2010/main" spd="slow" advTm="4111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38202" y="0"/>
            <a:ext cx="9915596" cy="4124206"/>
          </a:xfrm>
          <a:prstGeom prst="rect">
            <a:avLst/>
          </a:prstGeom>
          <a:noFill/>
        </p:spPr>
        <p:txBody>
          <a:bodyPr wrap="square" rtlCol="0">
            <a:spAutoFit/>
          </a:bodyPr>
          <a:lstStyle/>
          <a:p>
            <a:pPr algn="ctr"/>
            <a:r>
              <a:rPr lang="en-US" sz="2800" b="1" u="sng" dirty="0">
                <a:solidFill>
                  <a:schemeClr val="bg1"/>
                </a:solidFill>
              </a:rPr>
              <a:t>Part 1: Overview of Investigative Documents</a:t>
            </a:r>
          </a:p>
          <a:p>
            <a:pPr marL="742950" indent="-742950">
              <a:buFontTx/>
              <a:buAutoNum type="alphaUcPeriod"/>
            </a:pPr>
            <a:r>
              <a:rPr lang="en-US" sz="2800" dirty="0">
                <a:solidFill>
                  <a:schemeClr val="bg1"/>
                </a:solidFill>
              </a:rPr>
              <a:t>The Investigative Report - 106.45(b)(5)(vii)</a:t>
            </a:r>
          </a:p>
          <a:p>
            <a:pPr marL="742950" indent="-742950">
              <a:buAutoNum type="alphaUcPeriod"/>
            </a:pPr>
            <a:endParaRPr lang="en-US" sz="2800" dirty="0">
              <a:solidFill>
                <a:schemeClr val="bg1"/>
              </a:solidFill>
            </a:endParaRPr>
          </a:p>
          <a:p>
            <a:endParaRPr lang="en-US" sz="4000" dirty="0">
              <a:solidFill>
                <a:schemeClr val="bg1"/>
              </a:solidFill>
            </a:endParaRPr>
          </a:p>
          <a:p>
            <a:endParaRPr lang="en-US" sz="4000" dirty="0">
              <a:solidFill>
                <a:schemeClr val="bg1"/>
              </a:solidFill>
            </a:endParaRPr>
          </a:p>
          <a:p>
            <a:r>
              <a:rPr lang="en-US" sz="4000" dirty="0">
                <a:solidFill>
                  <a:schemeClr val="bg1"/>
                </a:solidFill>
              </a:rPr>
              <a:t>Create an </a:t>
            </a:r>
            <a:r>
              <a:rPr lang="en-US" sz="4000" b="1" i="1" dirty="0">
                <a:solidFill>
                  <a:schemeClr val="bg1"/>
                </a:solidFill>
              </a:rPr>
              <a:t>investigative report </a:t>
            </a:r>
            <a:r>
              <a:rPr lang="en-US" sz="4000" dirty="0">
                <a:solidFill>
                  <a:schemeClr val="bg1"/>
                </a:solidFill>
              </a:rPr>
              <a:t>that fairly summarizes relevant evidence</a:t>
            </a:r>
          </a:p>
          <a:p>
            <a:endParaRPr lang="en-US" dirty="0"/>
          </a:p>
        </p:txBody>
      </p:sp>
      <p:sp>
        <p:nvSpPr>
          <p:cNvPr id="8" name="TextBox 7"/>
          <p:cNvSpPr txBox="1"/>
          <p:nvPr/>
        </p:nvSpPr>
        <p:spPr>
          <a:xfrm>
            <a:off x="2747472" y="3075834"/>
            <a:ext cx="184666" cy="646331"/>
          </a:xfrm>
          <a:prstGeom prst="rect">
            <a:avLst/>
          </a:prstGeom>
          <a:noFill/>
        </p:spPr>
        <p:txBody>
          <a:bodyPr wrap="none" rtlCol="0">
            <a:spAutoFit/>
          </a:bodyPr>
          <a:lstStyle/>
          <a:p>
            <a:endParaRPr lang="en-US" dirty="0"/>
          </a:p>
          <a:p>
            <a:endParaRPr lang="en-US" dirty="0"/>
          </a:p>
        </p:txBody>
      </p:sp>
      <p:sp>
        <p:nvSpPr>
          <p:cNvPr id="2" name="Slide Number Placeholder 1"/>
          <p:cNvSpPr>
            <a:spLocks noGrp="1"/>
          </p:cNvSpPr>
          <p:nvPr>
            <p:ph type="sldNum" sz="quarter" idx="12"/>
          </p:nvPr>
        </p:nvSpPr>
        <p:spPr/>
        <p:txBody>
          <a:bodyPr/>
          <a:lstStyle/>
          <a:p>
            <a:fld id="{26415328-37C3-374B-881B-B9E33DA7ECDC}" type="slidenum">
              <a:rPr lang="en-US" smtClean="0"/>
              <a:t>3</a:t>
            </a:fld>
            <a:endParaRPr lang="en-US" dirty="0"/>
          </a:p>
        </p:txBody>
      </p:sp>
    </p:spTree>
    <p:extLst>
      <p:ext uri="{BB962C8B-B14F-4D97-AF65-F5344CB8AC3E}">
        <p14:creationId xmlns:p14="http://schemas.microsoft.com/office/powerpoint/2010/main" val="3757901303"/>
      </p:ext>
    </p:extLst>
  </p:cSld>
  <p:clrMapOvr>
    <a:masterClrMapping/>
  </p:clrMapOvr>
  <mc:AlternateContent xmlns:mc="http://schemas.openxmlformats.org/markup-compatibility/2006" xmlns:p14="http://schemas.microsoft.com/office/powerpoint/2010/main">
    <mc:Choice Requires="p14">
      <p:transition spd="slow" p14:dur="2000" advTm="41116"/>
    </mc:Choice>
    <mc:Fallback xmlns="">
      <p:transition xmlns:p14="http://schemas.microsoft.com/office/powerpoint/2010/main" spd="slow" advTm="41116"/>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38202" y="0"/>
            <a:ext cx="9915596" cy="3785652"/>
          </a:xfrm>
          <a:prstGeom prst="rect">
            <a:avLst/>
          </a:prstGeom>
          <a:noFill/>
        </p:spPr>
        <p:txBody>
          <a:bodyPr wrap="square" rtlCol="0">
            <a:spAutoFit/>
          </a:bodyPr>
          <a:lstStyle/>
          <a:p>
            <a:pPr algn="ctr"/>
            <a:r>
              <a:rPr lang="en-US" sz="2800" b="1" u="sng" dirty="0">
                <a:solidFill>
                  <a:schemeClr val="bg1"/>
                </a:solidFill>
              </a:rPr>
              <a:t>Part 2: Fundamentals</a:t>
            </a:r>
          </a:p>
          <a:p>
            <a:pPr marL="742950" indent="-742950">
              <a:buFont typeface="+mj-lt"/>
              <a:buAutoNum type="alphaUcPeriod"/>
            </a:pPr>
            <a:r>
              <a:rPr lang="en-US" sz="2800" dirty="0">
                <a:solidFill>
                  <a:schemeClr val="bg1"/>
                </a:solidFill>
              </a:rPr>
              <a:t>Purpose</a:t>
            </a:r>
          </a:p>
          <a:p>
            <a:pPr marL="742950" indent="-742950">
              <a:buFont typeface="+mj-lt"/>
              <a:buAutoNum type="alphaUcPeriod"/>
            </a:pPr>
            <a:endParaRPr lang="en-US" sz="2800" dirty="0">
              <a:solidFill>
                <a:schemeClr val="bg1"/>
              </a:solidFill>
            </a:endParaRPr>
          </a:p>
          <a:p>
            <a:endParaRPr lang="en-US" sz="2800" dirty="0">
              <a:solidFill>
                <a:schemeClr val="bg1"/>
              </a:solidFill>
            </a:endParaRPr>
          </a:p>
          <a:p>
            <a:endParaRPr lang="en-US" sz="2800" dirty="0">
              <a:solidFill>
                <a:schemeClr val="bg1"/>
              </a:solidFill>
            </a:endParaRPr>
          </a:p>
          <a:p>
            <a:endParaRPr lang="en-US" sz="2800" dirty="0">
              <a:solidFill>
                <a:schemeClr val="bg1"/>
              </a:solidFill>
            </a:endParaRPr>
          </a:p>
          <a:p>
            <a:endParaRPr lang="en-US" sz="3600" dirty="0">
              <a:solidFill>
                <a:schemeClr val="bg1"/>
              </a:solidFill>
            </a:endParaRPr>
          </a:p>
          <a:p>
            <a:endParaRPr lang="en-US" sz="3600" dirty="0">
              <a:solidFill>
                <a:schemeClr val="bg1"/>
              </a:solidFill>
            </a:endParaRPr>
          </a:p>
        </p:txBody>
      </p:sp>
      <p:sp>
        <p:nvSpPr>
          <p:cNvPr id="8" name="TextBox 7"/>
          <p:cNvSpPr txBox="1"/>
          <p:nvPr/>
        </p:nvSpPr>
        <p:spPr>
          <a:xfrm>
            <a:off x="2747472" y="3075834"/>
            <a:ext cx="184666" cy="646331"/>
          </a:xfrm>
          <a:prstGeom prst="rect">
            <a:avLst/>
          </a:prstGeom>
          <a:noFill/>
        </p:spPr>
        <p:txBody>
          <a:bodyPr wrap="none" rtlCol="0">
            <a:spAutoFit/>
          </a:bodyPr>
          <a:lstStyle/>
          <a:p>
            <a:endParaRPr lang="en-US" dirty="0"/>
          </a:p>
          <a:p>
            <a:endParaRPr lang="en-US" dirty="0"/>
          </a:p>
        </p:txBody>
      </p:sp>
      <p:sp>
        <p:nvSpPr>
          <p:cNvPr id="2" name="Slide Number Placeholder 1"/>
          <p:cNvSpPr>
            <a:spLocks noGrp="1"/>
          </p:cNvSpPr>
          <p:nvPr>
            <p:ph type="sldNum" sz="quarter" idx="12"/>
          </p:nvPr>
        </p:nvSpPr>
        <p:spPr/>
        <p:txBody>
          <a:bodyPr/>
          <a:lstStyle/>
          <a:p>
            <a:fld id="{26415328-37C3-374B-881B-B9E33DA7ECDC}" type="slidenum">
              <a:rPr lang="en-US" smtClean="0"/>
              <a:t>30</a:t>
            </a:fld>
            <a:endParaRPr lang="en-US" dirty="0"/>
          </a:p>
        </p:txBody>
      </p:sp>
      <p:pic>
        <p:nvPicPr>
          <p:cNvPr id="6" name="Picture 5">
            <a:extLst>
              <a:ext uri="{FF2B5EF4-FFF2-40B4-BE49-F238E27FC236}">
                <a16:creationId xmlns:a16="http://schemas.microsoft.com/office/drawing/2014/main" id="{27CC683C-176E-46C6-BEB5-C645B4DD0D0A}"/>
              </a:ext>
            </a:extLst>
          </p:cNvPr>
          <p:cNvPicPr>
            <a:picLocks noChangeAspect="1"/>
          </p:cNvPicPr>
          <p:nvPr/>
        </p:nvPicPr>
        <p:blipFill>
          <a:blip r:embed="rId3"/>
          <a:stretch>
            <a:fillRect/>
          </a:stretch>
        </p:blipFill>
        <p:spPr>
          <a:xfrm>
            <a:off x="132518" y="2500183"/>
            <a:ext cx="11926964" cy="1857634"/>
          </a:xfrm>
          <a:prstGeom prst="rect">
            <a:avLst/>
          </a:prstGeom>
        </p:spPr>
      </p:pic>
    </p:spTree>
    <p:extLst>
      <p:ext uri="{BB962C8B-B14F-4D97-AF65-F5344CB8AC3E}">
        <p14:creationId xmlns:p14="http://schemas.microsoft.com/office/powerpoint/2010/main" val="2080992179"/>
      </p:ext>
    </p:extLst>
  </p:cSld>
  <p:clrMapOvr>
    <a:masterClrMapping/>
  </p:clrMapOvr>
  <mc:AlternateContent xmlns:mc="http://schemas.openxmlformats.org/markup-compatibility/2006" xmlns:p14="http://schemas.microsoft.com/office/powerpoint/2010/main">
    <mc:Choice Requires="p14">
      <p:transition spd="slow" p14:dur="2000" advTm="41116"/>
    </mc:Choice>
    <mc:Fallback xmlns="">
      <p:transition xmlns:p14="http://schemas.microsoft.com/office/powerpoint/2010/main" spd="slow" advTm="41116"/>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38202" y="0"/>
            <a:ext cx="9915596" cy="6370975"/>
          </a:xfrm>
          <a:prstGeom prst="rect">
            <a:avLst/>
          </a:prstGeom>
          <a:noFill/>
        </p:spPr>
        <p:txBody>
          <a:bodyPr wrap="square" rtlCol="0">
            <a:spAutoFit/>
          </a:bodyPr>
          <a:lstStyle/>
          <a:p>
            <a:pPr algn="ctr"/>
            <a:r>
              <a:rPr lang="en-US" sz="2800" b="1" u="sng" dirty="0">
                <a:solidFill>
                  <a:schemeClr val="bg1"/>
                </a:solidFill>
              </a:rPr>
              <a:t>Part 2: Fundamentals</a:t>
            </a:r>
          </a:p>
          <a:p>
            <a:pPr marL="742950" indent="-742950">
              <a:buFont typeface="+mj-lt"/>
              <a:buAutoNum type="alphaUcPeriod" startAt="2"/>
            </a:pPr>
            <a:r>
              <a:rPr lang="en-US" sz="2800" dirty="0">
                <a:solidFill>
                  <a:schemeClr val="bg1"/>
                </a:solidFill>
              </a:rPr>
              <a:t>Audience</a:t>
            </a:r>
          </a:p>
          <a:p>
            <a:pPr marL="742950" indent="-742950">
              <a:buFont typeface="+mj-lt"/>
              <a:buAutoNum type="alphaUcPeriod" startAt="2"/>
            </a:pPr>
            <a:endParaRPr lang="en-US" sz="2800" dirty="0">
              <a:solidFill>
                <a:schemeClr val="bg1"/>
              </a:solidFill>
            </a:endParaRPr>
          </a:p>
          <a:p>
            <a:pPr lvl="0"/>
            <a:r>
              <a:rPr lang="en-US" sz="3600" dirty="0">
                <a:solidFill>
                  <a:srgbClr val="000000"/>
                </a:solidFill>
              </a:rPr>
              <a:t>Generally</a:t>
            </a:r>
          </a:p>
          <a:p>
            <a:pPr lvl="0"/>
            <a:endParaRPr lang="en-US" sz="3600" dirty="0">
              <a:solidFill>
                <a:srgbClr val="000000"/>
              </a:solidFill>
            </a:endParaRPr>
          </a:p>
          <a:p>
            <a:pPr marL="571500" lvl="0" indent="-571500">
              <a:buFont typeface="Arial" panose="020B0604020202020204" pitchFamily="34" charset="0"/>
              <a:buChar char="•"/>
            </a:pPr>
            <a:r>
              <a:rPr lang="en-US" sz="3600" dirty="0">
                <a:solidFill>
                  <a:srgbClr val="000000"/>
                </a:solidFill>
              </a:rPr>
              <a:t>Who is this for?</a:t>
            </a:r>
          </a:p>
          <a:p>
            <a:pPr marL="571500" lvl="0" indent="-571500">
              <a:buFont typeface="Arial" panose="020B0604020202020204" pitchFamily="34" charset="0"/>
              <a:buChar char="•"/>
            </a:pPr>
            <a:r>
              <a:rPr lang="en-US" sz="3600" dirty="0">
                <a:solidFill>
                  <a:srgbClr val="000000"/>
                </a:solidFill>
              </a:rPr>
              <a:t>What do you know about them?</a:t>
            </a:r>
          </a:p>
          <a:p>
            <a:pPr marL="571500" lvl="0" indent="-571500">
              <a:buFont typeface="Arial" panose="020B0604020202020204" pitchFamily="34" charset="0"/>
              <a:buChar char="•"/>
            </a:pPr>
            <a:r>
              <a:rPr lang="en-US" sz="3600" dirty="0">
                <a:solidFill>
                  <a:srgbClr val="000000"/>
                </a:solidFill>
              </a:rPr>
              <a:t>What do they already know/not know?</a:t>
            </a:r>
          </a:p>
          <a:p>
            <a:pPr marL="571500" lvl="0" indent="-571500">
              <a:buFont typeface="Arial" panose="020B0604020202020204" pitchFamily="34" charset="0"/>
              <a:buChar char="•"/>
            </a:pPr>
            <a:r>
              <a:rPr lang="en-US" sz="3600" dirty="0">
                <a:solidFill>
                  <a:srgbClr val="000000"/>
                </a:solidFill>
              </a:rPr>
              <a:t>What will they do with it?</a:t>
            </a:r>
          </a:p>
          <a:p>
            <a:pPr marL="571500" lvl="0" indent="-571500">
              <a:buFont typeface="Arial" panose="020B0604020202020204" pitchFamily="34" charset="0"/>
              <a:buChar char="•"/>
            </a:pPr>
            <a:r>
              <a:rPr lang="en-US" sz="3600" dirty="0">
                <a:solidFill>
                  <a:srgbClr val="000000"/>
                </a:solidFill>
              </a:rPr>
              <a:t>Who else will read it?</a:t>
            </a:r>
          </a:p>
          <a:p>
            <a:endParaRPr lang="en-US" sz="3600" dirty="0">
              <a:solidFill>
                <a:schemeClr val="bg1"/>
              </a:solidFill>
            </a:endParaRPr>
          </a:p>
          <a:p>
            <a:endParaRPr lang="en-US" sz="3600" dirty="0">
              <a:solidFill>
                <a:schemeClr val="bg1"/>
              </a:solidFill>
            </a:endParaRPr>
          </a:p>
        </p:txBody>
      </p:sp>
      <p:sp>
        <p:nvSpPr>
          <p:cNvPr id="8" name="TextBox 7"/>
          <p:cNvSpPr txBox="1"/>
          <p:nvPr/>
        </p:nvSpPr>
        <p:spPr>
          <a:xfrm>
            <a:off x="2747472" y="3075834"/>
            <a:ext cx="184666" cy="646331"/>
          </a:xfrm>
          <a:prstGeom prst="rect">
            <a:avLst/>
          </a:prstGeom>
          <a:noFill/>
        </p:spPr>
        <p:txBody>
          <a:bodyPr wrap="none" rtlCol="0">
            <a:spAutoFit/>
          </a:bodyPr>
          <a:lstStyle/>
          <a:p>
            <a:endParaRPr lang="en-US" dirty="0"/>
          </a:p>
          <a:p>
            <a:endParaRPr lang="en-US" dirty="0"/>
          </a:p>
        </p:txBody>
      </p:sp>
      <p:sp>
        <p:nvSpPr>
          <p:cNvPr id="2" name="Slide Number Placeholder 1"/>
          <p:cNvSpPr>
            <a:spLocks noGrp="1"/>
          </p:cNvSpPr>
          <p:nvPr>
            <p:ph type="sldNum" sz="quarter" idx="12"/>
          </p:nvPr>
        </p:nvSpPr>
        <p:spPr/>
        <p:txBody>
          <a:bodyPr/>
          <a:lstStyle/>
          <a:p>
            <a:fld id="{26415328-37C3-374B-881B-B9E33DA7ECDC}" type="slidenum">
              <a:rPr lang="en-US" smtClean="0"/>
              <a:t>31</a:t>
            </a:fld>
            <a:endParaRPr lang="en-US" dirty="0"/>
          </a:p>
        </p:txBody>
      </p:sp>
    </p:spTree>
    <p:extLst>
      <p:ext uri="{BB962C8B-B14F-4D97-AF65-F5344CB8AC3E}">
        <p14:creationId xmlns:p14="http://schemas.microsoft.com/office/powerpoint/2010/main" val="2690144420"/>
      </p:ext>
    </p:extLst>
  </p:cSld>
  <p:clrMapOvr>
    <a:masterClrMapping/>
  </p:clrMapOvr>
  <mc:AlternateContent xmlns:mc="http://schemas.openxmlformats.org/markup-compatibility/2006" xmlns:p14="http://schemas.microsoft.com/office/powerpoint/2010/main">
    <mc:Choice Requires="p14">
      <p:transition spd="slow" p14:dur="2000" advTm="41116"/>
    </mc:Choice>
    <mc:Fallback xmlns="">
      <p:transition xmlns:p14="http://schemas.microsoft.com/office/powerpoint/2010/main" spd="slow" advTm="41116"/>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38202" y="0"/>
            <a:ext cx="9915596" cy="5816977"/>
          </a:xfrm>
          <a:prstGeom prst="rect">
            <a:avLst/>
          </a:prstGeom>
          <a:noFill/>
        </p:spPr>
        <p:txBody>
          <a:bodyPr wrap="square" rtlCol="0">
            <a:spAutoFit/>
          </a:bodyPr>
          <a:lstStyle/>
          <a:p>
            <a:pPr algn="ctr"/>
            <a:r>
              <a:rPr lang="en-US" sz="2800" b="1" u="sng" dirty="0">
                <a:solidFill>
                  <a:schemeClr val="bg1"/>
                </a:solidFill>
              </a:rPr>
              <a:t>Part 2: Fundamentals</a:t>
            </a:r>
          </a:p>
          <a:p>
            <a:pPr marL="742950" indent="-742950">
              <a:buFont typeface="+mj-lt"/>
              <a:buAutoNum type="alphaUcPeriod" startAt="2"/>
            </a:pPr>
            <a:r>
              <a:rPr lang="en-US" sz="2800" dirty="0">
                <a:solidFill>
                  <a:schemeClr val="bg1"/>
                </a:solidFill>
              </a:rPr>
              <a:t>Audience</a:t>
            </a:r>
          </a:p>
          <a:p>
            <a:pPr marL="742950" indent="-742950">
              <a:buFont typeface="+mj-lt"/>
              <a:buAutoNum type="alphaUcPeriod" startAt="2"/>
            </a:pPr>
            <a:endParaRPr lang="en-US" sz="2800" dirty="0">
              <a:solidFill>
                <a:schemeClr val="bg1"/>
              </a:solidFill>
            </a:endParaRPr>
          </a:p>
          <a:p>
            <a:pPr marL="342900" lvl="0" indent="-342900">
              <a:buFont typeface="Arial" panose="020B0604020202020204" pitchFamily="34" charset="0"/>
              <a:buChar char="•"/>
            </a:pPr>
            <a:r>
              <a:rPr lang="en-US" sz="2400" dirty="0">
                <a:solidFill>
                  <a:srgbClr val="000000"/>
                </a:solidFill>
              </a:rPr>
              <a:t>The audience is the initial reader of the document, the person or people it was written to.  </a:t>
            </a:r>
          </a:p>
          <a:p>
            <a:pPr marL="800100" lvl="1" indent="-342900">
              <a:buFont typeface="Arial" panose="020B0604020202020204" pitchFamily="34" charset="0"/>
              <a:buChar char="•"/>
            </a:pPr>
            <a:r>
              <a:rPr lang="en-US" sz="2400" dirty="0">
                <a:solidFill>
                  <a:srgbClr val="000000"/>
                </a:solidFill>
              </a:rPr>
              <a:t>For example, the audience of the investigative report includes the complainant, the respondent, the decision-maker(s), party advisors, and attorneys.   </a:t>
            </a:r>
          </a:p>
          <a:p>
            <a:pPr marL="342900" lvl="0" indent="-342900">
              <a:buFont typeface="Arial" panose="020B0604020202020204" pitchFamily="34" charset="0"/>
              <a:buChar char="•"/>
            </a:pPr>
            <a:r>
              <a:rPr lang="en-US" sz="2400" dirty="0">
                <a:solidFill>
                  <a:srgbClr val="000000"/>
                </a:solidFill>
              </a:rPr>
              <a:t>The Regs require that records be maintained for seven years.  Over those years, who else may be included in your audience?</a:t>
            </a:r>
          </a:p>
          <a:p>
            <a:pPr marL="800100" lvl="1" indent="-342900">
              <a:buFont typeface="Arial" panose="020B0604020202020204" pitchFamily="34" charset="0"/>
              <a:buChar char="•"/>
            </a:pPr>
            <a:r>
              <a:rPr lang="en-US" sz="2400" dirty="0">
                <a:solidFill>
                  <a:srgbClr val="000000"/>
                </a:solidFill>
              </a:rPr>
              <a:t>Parents/legal guardians; district and school personnel (administrators; human resources); decision-maker(s); the </a:t>
            </a:r>
            <a:r>
              <a:rPr lang="en-US" sz="2400" dirty="0" smtClean="0">
                <a:solidFill>
                  <a:srgbClr val="000000"/>
                </a:solidFill>
              </a:rPr>
              <a:t>court; </a:t>
            </a:r>
            <a:r>
              <a:rPr lang="en-US" sz="2400" smtClean="0">
                <a:solidFill>
                  <a:srgbClr val="000000"/>
                </a:solidFill>
              </a:rPr>
              <a:t>law enforcement.  </a:t>
            </a:r>
            <a:endParaRPr lang="en-US" sz="2400" dirty="0">
              <a:solidFill>
                <a:srgbClr val="000000"/>
              </a:solidFill>
            </a:endParaRPr>
          </a:p>
          <a:p>
            <a:pPr marL="800100" lvl="1" indent="-342900">
              <a:buFont typeface="Arial" panose="020B0604020202020204" pitchFamily="34" charset="0"/>
              <a:buChar char="•"/>
            </a:pPr>
            <a:r>
              <a:rPr lang="en-US" sz="2400" dirty="0">
                <a:solidFill>
                  <a:srgbClr val="000000"/>
                </a:solidFill>
              </a:rPr>
              <a:t>As you develop written records, it is important to review issues of confidentiality and to consider to whom the written document may be distributed.</a:t>
            </a:r>
            <a:endParaRPr lang="en-US" sz="2400" dirty="0">
              <a:solidFill>
                <a:schemeClr val="bg1"/>
              </a:solidFill>
            </a:endParaRPr>
          </a:p>
        </p:txBody>
      </p:sp>
      <p:sp>
        <p:nvSpPr>
          <p:cNvPr id="8" name="TextBox 7"/>
          <p:cNvSpPr txBox="1"/>
          <p:nvPr/>
        </p:nvSpPr>
        <p:spPr>
          <a:xfrm>
            <a:off x="2747472" y="3075834"/>
            <a:ext cx="184666" cy="646331"/>
          </a:xfrm>
          <a:prstGeom prst="rect">
            <a:avLst/>
          </a:prstGeom>
          <a:noFill/>
        </p:spPr>
        <p:txBody>
          <a:bodyPr wrap="none" rtlCol="0">
            <a:spAutoFit/>
          </a:bodyPr>
          <a:lstStyle/>
          <a:p>
            <a:endParaRPr lang="en-US" dirty="0"/>
          </a:p>
          <a:p>
            <a:endParaRPr lang="en-US" dirty="0"/>
          </a:p>
        </p:txBody>
      </p:sp>
      <p:sp>
        <p:nvSpPr>
          <p:cNvPr id="2" name="Slide Number Placeholder 1"/>
          <p:cNvSpPr>
            <a:spLocks noGrp="1"/>
          </p:cNvSpPr>
          <p:nvPr>
            <p:ph type="sldNum" sz="quarter" idx="12"/>
          </p:nvPr>
        </p:nvSpPr>
        <p:spPr/>
        <p:txBody>
          <a:bodyPr/>
          <a:lstStyle/>
          <a:p>
            <a:fld id="{26415328-37C3-374B-881B-B9E33DA7ECDC}" type="slidenum">
              <a:rPr lang="en-US" smtClean="0"/>
              <a:t>32</a:t>
            </a:fld>
            <a:endParaRPr lang="en-US" dirty="0"/>
          </a:p>
        </p:txBody>
      </p:sp>
    </p:spTree>
    <p:extLst>
      <p:ext uri="{BB962C8B-B14F-4D97-AF65-F5344CB8AC3E}">
        <p14:creationId xmlns:p14="http://schemas.microsoft.com/office/powerpoint/2010/main" val="36951731"/>
      </p:ext>
    </p:extLst>
  </p:cSld>
  <p:clrMapOvr>
    <a:masterClrMapping/>
  </p:clrMapOvr>
  <mc:AlternateContent xmlns:mc="http://schemas.openxmlformats.org/markup-compatibility/2006" xmlns:p14="http://schemas.microsoft.com/office/powerpoint/2010/main">
    <mc:Choice Requires="p14">
      <p:transition spd="slow" p14:dur="2000" advTm="41116"/>
    </mc:Choice>
    <mc:Fallback xmlns="">
      <p:transition xmlns:p14="http://schemas.microsoft.com/office/powerpoint/2010/main" spd="slow" advTm="41116"/>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38202" y="0"/>
            <a:ext cx="9915596" cy="4708981"/>
          </a:xfrm>
          <a:prstGeom prst="rect">
            <a:avLst/>
          </a:prstGeom>
          <a:noFill/>
        </p:spPr>
        <p:txBody>
          <a:bodyPr wrap="square" rtlCol="0">
            <a:spAutoFit/>
          </a:bodyPr>
          <a:lstStyle/>
          <a:p>
            <a:pPr algn="ctr"/>
            <a:r>
              <a:rPr lang="en-US" sz="2800" b="1" u="sng" dirty="0">
                <a:solidFill>
                  <a:schemeClr val="bg1"/>
                </a:solidFill>
              </a:rPr>
              <a:t>Part 2: Fundamentals</a:t>
            </a:r>
          </a:p>
          <a:p>
            <a:pPr marL="742950" indent="-742950">
              <a:buFont typeface="+mj-lt"/>
              <a:buAutoNum type="alphaUcPeriod" startAt="3"/>
            </a:pPr>
            <a:r>
              <a:rPr lang="en-US" sz="2800" dirty="0">
                <a:solidFill>
                  <a:schemeClr val="bg1"/>
                </a:solidFill>
              </a:rPr>
              <a:t>Format</a:t>
            </a:r>
          </a:p>
          <a:p>
            <a:pPr marL="742950" indent="-742950">
              <a:buFont typeface="+mj-lt"/>
              <a:buAutoNum type="alphaUcPeriod" startAt="3"/>
            </a:pPr>
            <a:endParaRPr lang="en-US" sz="2800" dirty="0">
              <a:solidFill>
                <a:schemeClr val="bg1"/>
              </a:solidFill>
            </a:endParaRPr>
          </a:p>
          <a:p>
            <a:pPr marL="571500" lvl="0" indent="-571500">
              <a:buFont typeface="Arial" panose="020B0604020202020204" pitchFamily="34" charset="0"/>
              <a:buChar char="•"/>
            </a:pPr>
            <a:r>
              <a:rPr lang="en-US" sz="3600" dirty="0">
                <a:solidFill>
                  <a:srgbClr val="000000"/>
                </a:solidFill>
              </a:rPr>
              <a:t>Select a writing format/template for use.  If you have several templates available, find one that effectively meets your purpose and audience.   </a:t>
            </a:r>
          </a:p>
          <a:p>
            <a:pPr marL="571500" lvl="0" indent="-571500">
              <a:buFont typeface="Arial" panose="020B0604020202020204" pitchFamily="34" charset="0"/>
              <a:buChar char="•"/>
            </a:pPr>
            <a:r>
              <a:rPr lang="en-US" sz="3600" dirty="0">
                <a:solidFill>
                  <a:srgbClr val="000000"/>
                </a:solidFill>
              </a:rPr>
              <a:t>Evaluate the templates and study effective examples. </a:t>
            </a:r>
            <a:endParaRPr lang="en-US" sz="3600" dirty="0">
              <a:solidFill>
                <a:schemeClr val="bg1"/>
              </a:solidFill>
            </a:endParaRPr>
          </a:p>
          <a:p>
            <a:endParaRPr lang="en-US" sz="3600" dirty="0">
              <a:solidFill>
                <a:schemeClr val="bg1"/>
              </a:solidFill>
            </a:endParaRPr>
          </a:p>
        </p:txBody>
      </p:sp>
      <p:sp>
        <p:nvSpPr>
          <p:cNvPr id="8" name="TextBox 7"/>
          <p:cNvSpPr txBox="1"/>
          <p:nvPr/>
        </p:nvSpPr>
        <p:spPr>
          <a:xfrm>
            <a:off x="2747472" y="3075834"/>
            <a:ext cx="184666" cy="646331"/>
          </a:xfrm>
          <a:prstGeom prst="rect">
            <a:avLst/>
          </a:prstGeom>
          <a:noFill/>
        </p:spPr>
        <p:txBody>
          <a:bodyPr wrap="none" rtlCol="0">
            <a:spAutoFit/>
          </a:bodyPr>
          <a:lstStyle/>
          <a:p>
            <a:endParaRPr lang="en-US" dirty="0"/>
          </a:p>
          <a:p>
            <a:endParaRPr lang="en-US" dirty="0"/>
          </a:p>
        </p:txBody>
      </p:sp>
      <p:sp>
        <p:nvSpPr>
          <p:cNvPr id="2" name="Slide Number Placeholder 1"/>
          <p:cNvSpPr>
            <a:spLocks noGrp="1"/>
          </p:cNvSpPr>
          <p:nvPr>
            <p:ph type="sldNum" sz="quarter" idx="12"/>
          </p:nvPr>
        </p:nvSpPr>
        <p:spPr/>
        <p:txBody>
          <a:bodyPr/>
          <a:lstStyle/>
          <a:p>
            <a:fld id="{26415328-37C3-374B-881B-B9E33DA7ECDC}" type="slidenum">
              <a:rPr lang="en-US" smtClean="0"/>
              <a:t>33</a:t>
            </a:fld>
            <a:endParaRPr lang="en-US" dirty="0"/>
          </a:p>
        </p:txBody>
      </p:sp>
    </p:spTree>
    <p:extLst>
      <p:ext uri="{BB962C8B-B14F-4D97-AF65-F5344CB8AC3E}">
        <p14:creationId xmlns:p14="http://schemas.microsoft.com/office/powerpoint/2010/main" val="2194510531"/>
      </p:ext>
    </p:extLst>
  </p:cSld>
  <p:clrMapOvr>
    <a:masterClrMapping/>
  </p:clrMapOvr>
  <mc:AlternateContent xmlns:mc="http://schemas.openxmlformats.org/markup-compatibility/2006" xmlns:p14="http://schemas.microsoft.com/office/powerpoint/2010/main">
    <mc:Choice Requires="p14">
      <p:transition spd="slow" p14:dur="2000" advTm="41116"/>
    </mc:Choice>
    <mc:Fallback xmlns="">
      <p:transition xmlns:p14="http://schemas.microsoft.com/office/powerpoint/2010/main" spd="slow" advTm="41116"/>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38202" y="0"/>
            <a:ext cx="9915596" cy="5816977"/>
          </a:xfrm>
          <a:prstGeom prst="rect">
            <a:avLst/>
          </a:prstGeom>
          <a:noFill/>
        </p:spPr>
        <p:txBody>
          <a:bodyPr wrap="square" rtlCol="0">
            <a:spAutoFit/>
          </a:bodyPr>
          <a:lstStyle/>
          <a:p>
            <a:pPr algn="ctr"/>
            <a:r>
              <a:rPr lang="en-US" sz="2800" b="1" u="sng" dirty="0">
                <a:solidFill>
                  <a:schemeClr val="bg1"/>
                </a:solidFill>
              </a:rPr>
              <a:t>Part 2: Fundamentals</a:t>
            </a:r>
          </a:p>
          <a:p>
            <a:pPr marL="742950" indent="-742950">
              <a:buFont typeface="+mj-lt"/>
              <a:buAutoNum type="alphaUcPeriod" startAt="3"/>
            </a:pPr>
            <a:r>
              <a:rPr lang="en-US" sz="2800" dirty="0">
                <a:solidFill>
                  <a:schemeClr val="bg1"/>
                </a:solidFill>
              </a:rPr>
              <a:t>Format</a:t>
            </a:r>
          </a:p>
          <a:p>
            <a:pPr marL="742950" indent="-742950">
              <a:buFont typeface="+mj-lt"/>
              <a:buAutoNum type="alphaUcPeriod" startAt="3"/>
            </a:pPr>
            <a:endParaRPr lang="en-US" sz="2800" dirty="0">
              <a:solidFill>
                <a:schemeClr val="bg1"/>
              </a:solidFill>
            </a:endParaRPr>
          </a:p>
          <a:p>
            <a:r>
              <a:rPr lang="en-US" sz="3600" dirty="0">
                <a:solidFill>
                  <a:schemeClr val="bg1"/>
                </a:solidFill>
              </a:rPr>
              <a:t>Review samples of the following.</a:t>
            </a:r>
          </a:p>
          <a:p>
            <a:endParaRPr lang="en-US" sz="3600" dirty="0">
              <a:solidFill>
                <a:schemeClr val="bg1"/>
              </a:solidFill>
            </a:endParaRPr>
          </a:p>
          <a:p>
            <a:pPr marL="571500" indent="-571500">
              <a:buFont typeface="Arial" panose="020B0604020202020204" pitchFamily="34" charset="0"/>
              <a:buChar char="•"/>
            </a:pPr>
            <a:r>
              <a:rPr lang="en-US" sz="3600" dirty="0">
                <a:solidFill>
                  <a:schemeClr val="bg1"/>
                </a:solidFill>
              </a:rPr>
              <a:t>Investigative Report</a:t>
            </a:r>
          </a:p>
          <a:p>
            <a:pPr marL="571500" indent="-571500">
              <a:buFont typeface="Arial" panose="020B0604020202020204" pitchFamily="34" charset="0"/>
              <a:buChar char="•"/>
            </a:pPr>
            <a:r>
              <a:rPr lang="en-US" sz="3600" dirty="0">
                <a:solidFill>
                  <a:schemeClr val="bg1"/>
                </a:solidFill>
              </a:rPr>
              <a:t>Notices </a:t>
            </a:r>
          </a:p>
          <a:p>
            <a:pPr marL="571500" indent="-571500">
              <a:buFont typeface="Arial" panose="020B0604020202020204" pitchFamily="34" charset="0"/>
              <a:buChar char="•"/>
            </a:pPr>
            <a:r>
              <a:rPr lang="en-US" sz="3600" dirty="0">
                <a:solidFill>
                  <a:schemeClr val="bg1"/>
                </a:solidFill>
              </a:rPr>
              <a:t>Correspondence</a:t>
            </a:r>
          </a:p>
          <a:p>
            <a:pPr marL="571500" indent="-571500">
              <a:buFont typeface="Arial" panose="020B0604020202020204" pitchFamily="34" charset="0"/>
              <a:buChar char="•"/>
            </a:pPr>
            <a:r>
              <a:rPr lang="en-US" sz="3600" dirty="0">
                <a:solidFill>
                  <a:schemeClr val="bg1"/>
                </a:solidFill>
              </a:rPr>
              <a:t>Written Determination</a:t>
            </a:r>
          </a:p>
          <a:p>
            <a:endParaRPr lang="en-US" sz="3600" dirty="0">
              <a:solidFill>
                <a:schemeClr val="bg1"/>
              </a:solidFill>
            </a:endParaRPr>
          </a:p>
          <a:p>
            <a:endParaRPr lang="en-US" sz="3600" dirty="0">
              <a:solidFill>
                <a:schemeClr val="bg1"/>
              </a:solidFill>
            </a:endParaRPr>
          </a:p>
        </p:txBody>
      </p:sp>
      <p:sp>
        <p:nvSpPr>
          <p:cNvPr id="8" name="TextBox 7"/>
          <p:cNvSpPr txBox="1"/>
          <p:nvPr/>
        </p:nvSpPr>
        <p:spPr>
          <a:xfrm>
            <a:off x="2747472" y="3075834"/>
            <a:ext cx="184666" cy="646331"/>
          </a:xfrm>
          <a:prstGeom prst="rect">
            <a:avLst/>
          </a:prstGeom>
          <a:noFill/>
        </p:spPr>
        <p:txBody>
          <a:bodyPr wrap="none" rtlCol="0">
            <a:spAutoFit/>
          </a:bodyPr>
          <a:lstStyle/>
          <a:p>
            <a:endParaRPr lang="en-US" dirty="0"/>
          </a:p>
          <a:p>
            <a:endParaRPr lang="en-US" dirty="0"/>
          </a:p>
        </p:txBody>
      </p:sp>
      <p:sp>
        <p:nvSpPr>
          <p:cNvPr id="2" name="Slide Number Placeholder 1"/>
          <p:cNvSpPr>
            <a:spLocks noGrp="1"/>
          </p:cNvSpPr>
          <p:nvPr>
            <p:ph type="sldNum" sz="quarter" idx="12"/>
          </p:nvPr>
        </p:nvSpPr>
        <p:spPr/>
        <p:txBody>
          <a:bodyPr/>
          <a:lstStyle/>
          <a:p>
            <a:fld id="{26415328-37C3-374B-881B-B9E33DA7ECDC}" type="slidenum">
              <a:rPr lang="en-US" smtClean="0"/>
              <a:t>34</a:t>
            </a:fld>
            <a:endParaRPr lang="en-US" dirty="0"/>
          </a:p>
        </p:txBody>
      </p:sp>
    </p:spTree>
    <p:extLst>
      <p:ext uri="{BB962C8B-B14F-4D97-AF65-F5344CB8AC3E}">
        <p14:creationId xmlns:p14="http://schemas.microsoft.com/office/powerpoint/2010/main" val="3744039553"/>
      </p:ext>
    </p:extLst>
  </p:cSld>
  <p:clrMapOvr>
    <a:masterClrMapping/>
  </p:clrMapOvr>
  <mc:AlternateContent xmlns:mc="http://schemas.openxmlformats.org/markup-compatibility/2006" xmlns:p14="http://schemas.microsoft.com/office/powerpoint/2010/main">
    <mc:Choice Requires="p14">
      <p:transition spd="slow" p14:dur="2000" advTm="41116"/>
    </mc:Choice>
    <mc:Fallback xmlns="">
      <p:transition xmlns:p14="http://schemas.microsoft.com/office/powerpoint/2010/main" spd="slow" advTm="41116"/>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38202" y="0"/>
            <a:ext cx="9915596" cy="6124754"/>
          </a:xfrm>
          <a:prstGeom prst="rect">
            <a:avLst/>
          </a:prstGeom>
          <a:noFill/>
        </p:spPr>
        <p:txBody>
          <a:bodyPr wrap="square" rtlCol="0">
            <a:spAutoFit/>
          </a:bodyPr>
          <a:lstStyle/>
          <a:p>
            <a:pPr algn="ctr"/>
            <a:r>
              <a:rPr lang="en-US" sz="2800" b="1" u="sng" dirty="0">
                <a:solidFill>
                  <a:schemeClr val="bg1"/>
                </a:solidFill>
              </a:rPr>
              <a:t>Part 2: Fundamentals</a:t>
            </a:r>
          </a:p>
          <a:p>
            <a:pPr marL="742950" indent="-742950">
              <a:buFont typeface="+mj-lt"/>
              <a:buAutoNum type="alphaUcPeriod" startAt="4"/>
            </a:pPr>
            <a:r>
              <a:rPr lang="en-US" sz="2800" dirty="0">
                <a:solidFill>
                  <a:schemeClr val="bg1"/>
                </a:solidFill>
              </a:rPr>
              <a:t>Content</a:t>
            </a:r>
          </a:p>
          <a:p>
            <a:pPr marL="742950" indent="-742950">
              <a:buFont typeface="+mj-lt"/>
              <a:buAutoNum type="alphaUcPeriod" startAt="4"/>
            </a:pPr>
            <a:endParaRPr lang="en-US" sz="2800" dirty="0">
              <a:solidFill>
                <a:schemeClr val="bg1"/>
              </a:solidFill>
            </a:endParaRPr>
          </a:p>
          <a:p>
            <a:pPr marL="342900" lvl="0" indent="-342900">
              <a:buFont typeface="Arial" panose="020B0604020202020204" pitchFamily="34" charset="0"/>
              <a:buChar char="•"/>
            </a:pPr>
            <a:r>
              <a:rPr lang="en-US" sz="2800" dirty="0">
                <a:solidFill>
                  <a:srgbClr val="000000"/>
                </a:solidFill>
              </a:rPr>
              <a:t>This is the </a:t>
            </a:r>
            <a:r>
              <a:rPr lang="en-US" sz="2800" i="1" dirty="0">
                <a:solidFill>
                  <a:srgbClr val="000000"/>
                </a:solidFill>
              </a:rPr>
              <a:t>what</a:t>
            </a:r>
            <a:r>
              <a:rPr lang="en-US" sz="2800" dirty="0">
                <a:solidFill>
                  <a:srgbClr val="000000"/>
                </a:solidFill>
              </a:rPr>
              <a:t> of your document. </a:t>
            </a:r>
          </a:p>
          <a:p>
            <a:pPr marL="342900" lvl="0" indent="-342900">
              <a:buFont typeface="Arial" panose="020B0604020202020204" pitchFamily="34" charset="0"/>
              <a:buChar char="•"/>
            </a:pPr>
            <a:r>
              <a:rPr lang="en-US" sz="2800" dirty="0">
                <a:solidFill>
                  <a:srgbClr val="000000"/>
                </a:solidFill>
              </a:rPr>
              <a:t>The content will depend upon applicable statutes and rules and the purpose of the document. </a:t>
            </a:r>
          </a:p>
          <a:p>
            <a:pPr marL="342900" lvl="0" indent="-342900">
              <a:buFont typeface="Arial" panose="020B0604020202020204" pitchFamily="34" charset="0"/>
              <a:buChar char="•"/>
            </a:pPr>
            <a:r>
              <a:rPr lang="en-US" sz="2800" dirty="0">
                <a:solidFill>
                  <a:srgbClr val="000000"/>
                </a:solidFill>
              </a:rPr>
              <a:t>Content is based on the intended message for your audience and comes from interviews, facts, other evidence, your own analysis, etc. </a:t>
            </a:r>
          </a:p>
          <a:p>
            <a:pPr marL="342900" lvl="0" indent="-342900">
              <a:buFont typeface="Arial" panose="020B0604020202020204" pitchFamily="34" charset="0"/>
              <a:buChar char="•"/>
            </a:pPr>
            <a:r>
              <a:rPr lang="en-US" sz="2800" dirty="0">
                <a:solidFill>
                  <a:srgbClr val="000000"/>
                </a:solidFill>
              </a:rPr>
              <a:t>Particular tips or considerations for content include:  </a:t>
            </a:r>
          </a:p>
          <a:p>
            <a:pPr marL="800100" lvl="1" indent="-342900">
              <a:buFont typeface="Arial" panose="020B0604020202020204" pitchFamily="34" charset="0"/>
              <a:buChar char="•"/>
            </a:pPr>
            <a:r>
              <a:rPr lang="en-US" sz="2800" dirty="0">
                <a:solidFill>
                  <a:srgbClr val="000000"/>
                </a:solidFill>
              </a:rPr>
              <a:t>Verify and adhere to governing law, including statutes and rules; </a:t>
            </a:r>
          </a:p>
          <a:p>
            <a:pPr marL="800100" lvl="1" indent="-342900">
              <a:buFont typeface="Arial" panose="020B0604020202020204" pitchFamily="34" charset="0"/>
              <a:buChar char="•"/>
            </a:pPr>
            <a:r>
              <a:rPr lang="en-US" sz="2800" dirty="0">
                <a:solidFill>
                  <a:srgbClr val="000000"/>
                </a:solidFill>
              </a:rPr>
              <a:t>Avoid misstating the law or facts;</a:t>
            </a:r>
          </a:p>
          <a:p>
            <a:pPr marL="342900" indent="-342900">
              <a:buFont typeface="Arial" panose="020B0604020202020204" pitchFamily="34" charset="0"/>
              <a:buChar char="•"/>
            </a:pPr>
            <a:r>
              <a:rPr lang="en-US" sz="2800" dirty="0">
                <a:solidFill>
                  <a:srgbClr val="000000"/>
                </a:solidFill>
              </a:rPr>
              <a:t>In the end, did you say what you wanted to say?</a:t>
            </a:r>
          </a:p>
        </p:txBody>
      </p:sp>
      <p:sp>
        <p:nvSpPr>
          <p:cNvPr id="8" name="TextBox 7"/>
          <p:cNvSpPr txBox="1"/>
          <p:nvPr/>
        </p:nvSpPr>
        <p:spPr>
          <a:xfrm>
            <a:off x="2747472" y="3075834"/>
            <a:ext cx="184666" cy="646331"/>
          </a:xfrm>
          <a:prstGeom prst="rect">
            <a:avLst/>
          </a:prstGeom>
          <a:noFill/>
        </p:spPr>
        <p:txBody>
          <a:bodyPr wrap="none" rtlCol="0">
            <a:spAutoFit/>
          </a:bodyPr>
          <a:lstStyle/>
          <a:p>
            <a:endParaRPr lang="en-US" dirty="0"/>
          </a:p>
          <a:p>
            <a:endParaRPr lang="en-US" dirty="0"/>
          </a:p>
        </p:txBody>
      </p:sp>
      <p:sp>
        <p:nvSpPr>
          <p:cNvPr id="2" name="Slide Number Placeholder 1"/>
          <p:cNvSpPr>
            <a:spLocks noGrp="1"/>
          </p:cNvSpPr>
          <p:nvPr>
            <p:ph type="sldNum" sz="quarter" idx="12"/>
          </p:nvPr>
        </p:nvSpPr>
        <p:spPr/>
        <p:txBody>
          <a:bodyPr/>
          <a:lstStyle/>
          <a:p>
            <a:fld id="{26415328-37C3-374B-881B-B9E33DA7ECDC}" type="slidenum">
              <a:rPr lang="en-US" smtClean="0"/>
              <a:t>35</a:t>
            </a:fld>
            <a:endParaRPr lang="en-US" dirty="0"/>
          </a:p>
        </p:txBody>
      </p:sp>
    </p:spTree>
    <p:extLst>
      <p:ext uri="{BB962C8B-B14F-4D97-AF65-F5344CB8AC3E}">
        <p14:creationId xmlns:p14="http://schemas.microsoft.com/office/powerpoint/2010/main" val="2246827368"/>
      </p:ext>
    </p:extLst>
  </p:cSld>
  <p:clrMapOvr>
    <a:masterClrMapping/>
  </p:clrMapOvr>
  <mc:AlternateContent xmlns:mc="http://schemas.openxmlformats.org/markup-compatibility/2006" xmlns:p14="http://schemas.microsoft.com/office/powerpoint/2010/main">
    <mc:Choice Requires="p14">
      <p:transition spd="slow" p14:dur="2000" advTm="41116"/>
    </mc:Choice>
    <mc:Fallback xmlns="">
      <p:transition xmlns:p14="http://schemas.microsoft.com/office/powerpoint/2010/main" spd="slow" advTm="41116"/>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38202" y="0"/>
            <a:ext cx="9915596" cy="5816977"/>
          </a:xfrm>
          <a:prstGeom prst="rect">
            <a:avLst/>
          </a:prstGeom>
          <a:noFill/>
        </p:spPr>
        <p:txBody>
          <a:bodyPr wrap="square" rtlCol="0">
            <a:spAutoFit/>
          </a:bodyPr>
          <a:lstStyle/>
          <a:p>
            <a:pPr algn="ctr"/>
            <a:r>
              <a:rPr lang="en-US" sz="2800" b="1" u="sng" dirty="0">
                <a:solidFill>
                  <a:schemeClr val="bg1"/>
                </a:solidFill>
              </a:rPr>
              <a:t>Part 2: Fundamentals</a:t>
            </a:r>
          </a:p>
          <a:p>
            <a:pPr marL="742950" indent="-742950">
              <a:buFont typeface="+mj-lt"/>
              <a:buAutoNum type="alphaUcPeriod" startAt="4"/>
            </a:pPr>
            <a:r>
              <a:rPr lang="en-US" sz="2800" dirty="0">
                <a:solidFill>
                  <a:schemeClr val="bg1"/>
                </a:solidFill>
              </a:rPr>
              <a:t>Content</a:t>
            </a:r>
          </a:p>
          <a:p>
            <a:pPr marL="742950" indent="-742950">
              <a:buFont typeface="+mj-lt"/>
              <a:buAutoNum type="alphaUcPeriod" startAt="4"/>
            </a:pPr>
            <a:endParaRPr lang="en-US" sz="2800" dirty="0">
              <a:solidFill>
                <a:schemeClr val="bg1"/>
              </a:solidFill>
            </a:endParaRPr>
          </a:p>
          <a:p>
            <a:r>
              <a:rPr lang="en-US" sz="3600" dirty="0">
                <a:solidFill>
                  <a:schemeClr val="bg1"/>
                </a:solidFill>
              </a:rPr>
              <a:t>Where do you get the content for each of these?</a:t>
            </a:r>
          </a:p>
          <a:p>
            <a:endParaRPr lang="en-US" sz="3600" dirty="0">
              <a:solidFill>
                <a:schemeClr val="bg1"/>
              </a:solidFill>
            </a:endParaRPr>
          </a:p>
          <a:p>
            <a:pPr marL="571500" indent="-571500">
              <a:buFont typeface="Arial" panose="020B0604020202020204" pitchFamily="34" charset="0"/>
              <a:buChar char="•"/>
            </a:pPr>
            <a:r>
              <a:rPr lang="en-US" sz="3600" dirty="0">
                <a:solidFill>
                  <a:schemeClr val="bg1"/>
                </a:solidFill>
              </a:rPr>
              <a:t>Investigative Report</a:t>
            </a:r>
          </a:p>
          <a:p>
            <a:pPr marL="571500" indent="-571500">
              <a:buFont typeface="Arial" panose="020B0604020202020204" pitchFamily="34" charset="0"/>
              <a:buChar char="•"/>
            </a:pPr>
            <a:r>
              <a:rPr lang="en-US" sz="3600" dirty="0">
                <a:solidFill>
                  <a:schemeClr val="bg1"/>
                </a:solidFill>
              </a:rPr>
              <a:t>Notices </a:t>
            </a:r>
          </a:p>
          <a:p>
            <a:pPr marL="571500" indent="-571500">
              <a:buFont typeface="Arial" panose="020B0604020202020204" pitchFamily="34" charset="0"/>
              <a:buChar char="•"/>
            </a:pPr>
            <a:r>
              <a:rPr lang="en-US" sz="3600" dirty="0">
                <a:solidFill>
                  <a:schemeClr val="bg1"/>
                </a:solidFill>
              </a:rPr>
              <a:t>Correspondence</a:t>
            </a:r>
          </a:p>
          <a:p>
            <a:pPr marL="571500" indent="-571500">
              <a:buFont typeface="Arial" panose="020B0604020202020204" pitchFamily="34" charset="0"/>
              <a:buChar char="•"/>
            </a:pPr>
            <a:r>
              <a:rPr lang="en-US" sz="3600" dirty="0">
                <a:solidFill>
                  <a:schemeClr val="bg1"/>
                </a:solidFill>
              </a:rPr>
              <a:t>Written Determination</a:t>
            </a:r>
          </a:p>
          <a:p>
            <a:endParaRPr lang="en-US" sz="3600" dirty="0">
              <a:solidFill>
                <a:schemeClr val="bg1"/>
              </a:solidFill>
            </a:endParaRPr>
          </a:p>
          <a:p>
            <a:endParaRPr lang="en-US" sz="3600" dirty="0">
              <a:solidFill>
                <a:schemeClr val="bg1"/>
              </a:solidFill>
            </a:endParaRPr>
          </a:p>
        </p:txBody>
      </p:sp>
      <p:sp>
        <p:nvSpPr>
          <p:cNvPr id="8" name="TextBox 7"/>
          <p:cNvSpPr txBox="1"/>
          <p:nvPr/>
        </p:nvSpPr>
        <p:spPr>
          <a:xfrm>
            <a:off x="2747472" y="3075834"/>
            <a:ext cx="184666" cy="646331"/>
          </a:xfrm>
          <a:prstGeom prst="rect">
            <a:avLst/>
          </a:prstGeom>
          <a:noFill/>
        </p:spPr>
        <p:txBody>
          <a:bodyPr wrap="none" rtlCol="0">
            <a:spAutoFit/>
          </a:bodyPr>
          <a:lstStyle/>
          <a:p>
            <a:endParaRPr lang="en-US" dirty="0"/>
          </a:p>
          <a:p>
            <a:endParaRPr lang="en-US" dirty="0"/>
          </a:p>
        </p:txBody>
      </p:sp>
      <p:sp>
        <p:nvSpPr>
          <p:cNvPr id="2" name="Slide Number Placeholder 1"/>
          <p:cNvSpPr>
            <a:spLocks noGrp="1"/>
          </p:cNvSpPr>
          <p:nvPr>
            <p:ph type="sldNum" sz="quarter" idx="12"/>
          </p:nvPr>
        </p:nvSpPr>
        <p:spPr/>
        <p:txBody>
          <a:bodyPr/>
          <a:lstStyle/>
          <a:p>
            <a:fld id="{26415328-37C3-374B-881B-B9E33DA7ECDC}" type="slidenum">
              <a:rPr lang="en-US" smtClean="0"/>
              <a:t>36</a:t>
            </a:fld>
            <a:endParaRPr lang="en-US" dirty="0"/>
          </a:p>
        </p:txBody>
      </p:sp>
    </p:spTree>
    <p:extLst>
      <p:ext uri="{BB962C8B-B14F-4D97-AF65-F5344CB8AC3E}">
        <p14:creationId xmlns:p14="http://schemas.microsoft.com/office/powerpoint/2010/main" val="1734821791"/>
      </p:ext>
    </p:extLst>
  </p:cSld>
  <p:clrMapOvr>
    <a:masterClrMapping/>
  </p:clrMapOvr>
  <mc:AlternateContent xmlns:mc="http://schemas.openxmlformats.org/markup-compatibility/2006" xmlns:p14="http://schemas.microsoft.com/office/powerpoint/2010/main">
    <mc:Choice Requires="p14">
      <p:transition spd="slow" p14:dur="2000" advTm="41116"/>
    </mc:Choice>
    <mc:Fallback xmlns="">
      <p:transition xmlns:p14="http://schemas.microsoft.com/office/powerpoint/2010/main" spd="slow" advTm="41116"/>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06600" y="259678"/>
            <a:ext cx="8178800" cy="6217087"/>
          </a:xfrm>
          <a:prstGeom prst="rect">
            <a:avLst/>
          </a:prstGeom>
          <a:noFill/>
        </p:spPr>
        <p:txBody>
          <a:bodyPr wrap="square" rtlCol="0">
            <a:spAutoFit/>
          </a:bodyPr>
          <a:lstStyle/>
          <a:p>
            <a:pPr algn="ctr"/>
            <a:r>
              <a:rPr lang="en-US" sz="3200" b="1" u="sng" dirty="0">
                <a:solidFill>
                  <a:schemeClr val="bg1"/>
                </a:solidFill>
              </a:rPr>
              <a:t>Roadmap</a:t>
            </a:r>
          </a:p>
          <a:p>
            <a:endParaRPr lang="en-US" dirty="0">
              <a:solidFill>
                <a:schemeClr val="bg1"/>
              </a:solidFill>
            </a:endParaRPr>
          </a:p>
          <a:p>
            <a:r>
              <a:rPr lang="en-US" sz="2800" dirty="0">
                <a:solidFill>
                  <a:schemeClr val="bg1"/>
                </a:solidFill>
              </a:rPr>
              <a:t>Part 1: Overview of Investigative Documents</a:t>
            </a:r>
          </a:p>
          <a:p>
            <a:pPr marL="1371600" lvl="2" indent="-457200">
              <a:buFont typeface="+mj-lt"/>
              <a:buAutoNum type="alphaUcPeriod"/>
            </a:pPr>
            <a:r>
              <a:rPr lang="en-US" sz="2400" dirty="0">
                <a:solidFill>
                  <a:schemeClr val="bg1"/>
                </a:solidFill>
              </a:rPr>
              <a:t>The Investigative Report</a:t>
            </a:r>
          </a:p>
          <a:p>
            <a:pPr marL="1371600" lvl="2" indent="-457200">
              <a:buFont typeface="+mj-lt"/>
              <a:buAutoNum type="alphaUcPeriod"/>
            </a:pPr>
            <a:r>
              <a:rPr lang="en-US" sz="2400" dirty="0">
                <a:solidFill>
                  <a:schemeClr val="bg1"/>
                </a:solidFill>
              </a:rPr>
              <a:t>Notices &amp; Other Correspondence</a:t>
            </a:r>
          </a:p>
          <a:p>
            <a:pPr marL="1371600" lvl="2" indent="-457200">
              <a:buFont typeface="+mj-lt"/>
              <a:buAutoNum type="alphaUcPeriod"/>
            </a:pPr>
            <a:r>
              <a:rPr lang="en-US" sz="2400" dirty="0">
                <a:solidFill>
                  <a:schemeClr val="bg1"/>
                </a:solidFill>
              </a:rPr>
              <a:t>The Written Determination</a:t>
            </a:r>
          </a:p>
          <a:p>
            <a:r>
              <a:rPr lang="en-US" sz="2800" dirty="0">
                <a:solidFill>
                  <a:schemeClr val="bg1"/>
                </a:solidFill>
              </a:rPr>
              <a:t>Part 2: Fundamentals</a:t>
            </a:r>
          </a:p>
          <a:p>
            <a:pPr marL="1371600" lvl="2" indent="-457200">
              <a:buFont typeface="+mj-lt"/>
              <a:buAutoNum type="alphaUcPeriod"/>
            </a:pPr>
            <a:r>
              <a:rPr lang="en-US" sz="2400" dirty="0">
                <a:solidFill>
                  <a:schemeClr val="bg1"/>
                </a:solidFill>
              </a:rPr>
              <a:t>Purpose  </a:t>
            </a:r>
          </a:p>
          <a:p>
            <a:pPr marL="1371600" lvl="2" indent="-457200">
              <a:buFont typeface="+mj-lt"/>
              <a:buAutoNum type="alphaUcPeriod"/>
            </a:pPr>
            <a:r>
              <a:rPr lang="en-US" sz="2400" dirty="0">
                <a:solidFill>
                  <a:schemeClr val="bg1"/>
                </a:solidFill>
              </a:rPr>
              <a:t>Audience</a:t>
            </a:r>
          </a:p>
          <a:p>
            <a:pPr marL="1371600" lvl="2" indent="-457200">
              <a:buFont typeface="+mj-lt"/>
              <a:buAutoNum type="alphaUcPeriod"/>
            </a:pPr>
            <a:r>
              <a:rPr lang="en-US" sz="2400" dirty="0">
                <a:solidFill>
                  <a:schemeClr val="bg1"/>
                </a:solidFill>
              </a:rPr>
              <a:t>Format  </a:t>
            </a:r>
          </a:p>
          <a:p>
            <a:pPr marL="1371600" lvl="2" indent="-457200">
              <a:buFont typeface="+mj-lt"/>
              <a:buAutoNum type="alphaUcPeriod"/>
            </a:pPr>
            <a:r>
              <a:rPr lang="en-US" sz="2400" dirty="0">
                <a:solidFill>
                  <a:schemeClr val="bg1"/>
                </a:solidFill>
              </a:rPr>
              <a:t>Content</a:t>
            </a:r>
          </a:p>
          <a:p>
            <a:r>
              <a:rPr lang="en-US" sz="2800" dirty="0">
                <a:solidFill>
                  <a:schemeClr val="bg1"/>
                </a:solidFill>
                <a:highlight>
                  <a:srgbClr val="FFFF00"/>
                </a:highlight>
              </a:rPr>
              <a:t>Part 3: Writing Tips </a:t>
            </a:r>
          </a:p>
          <a:p>
            <a:pPr marL="1371600" lvl="2" indent="-457200">
              <a:buFont typeface="+mj-lt"/>
              <a:buAutoNum type="alphaUcPeriod"/>
            </a:pPr>
            <a:r>
              <a:rPr lang="en-US" sz="2400" dirty="0">
                <a:solidFill>
                  <a:schemeClr val="bg1"/>
                </a:solidFill>
              </a:rPr>
              <a:t>Plain Language</a:t>
            </a:r>
          </a:p>
          <a:p>
            <a:pPr marL="1371600" lvl="2" indent="-457200">
              <a:buFont typeface="+mj-lt"/>
              <a:buAutoNum type="alphaUcPeriod"/>
            </a:pPr>
            <a:r>
              <a:rPr lang="en-US" sz="2400" dirty="0">
                <a:solidFill>
                  <a:schemeClr val="bg1"/>
                </a:solidFill>
              </a:rPr>
              <a:t>Grammar</a:t>
            </a:r>
          </a:p>
          <a:p>
            <a:pPr marL="1371600" lvl="2" indent="-457200">
              <a:buFont typeface="+mj-lt"/>
              <a:buAutoNum type="alphaUcPeriod"/>
            </a:pPr>
            <a:r>
              <a:rPr lang="en-US" sz="2400" dirty="0">
                <a:solidFill>
                  <a:schemeClr val="bg1"/>
                </a:solidFill>
              </a:rPr>
              <a:t>Mechanics</a:t>
            </a:r>
          </a:p>
          <a:p>
            <a:pPr marL="1371600" lvl="2" indent="-457200">
              <a:buFont typeface="+mj-lt"/>
              <a:buAutoNum type="alphaUcPeriod"/>
            </a:pPr>
            <a:r>
              <a:rPr lang="en-US" sz="2400" dirty="0">
                <a:solidFill>
                  <a:schemeClr val="bg1"/>
                </a:solidFill>
              </a:rPr>
              <a:t>Proofreading and Editing</a:t>
            </a:r>
          </a:p>
        </p:txBody>
      </p:sp>
      <p:sp>
        <p:nvSpPr>
          <p:cNvPr id="8" name="TextBox 7"/>
          <p:cNvSpPr txBox="1"/>
          <p:nvPr/>
        </p:nvSpPr>
        <p:spPr>
          <a:xfrm>
            <a:off x="2747472" y="3075834"/>
            <a:ext cx="184666" cy="646331"/>
          </a:xfrm>
          <a:prstGeom prst="rect">
            <a:avLst/>
          </a:prstGeom>
          <a:noFill/>
        </p:spPr>
        <p:txBody>
          <a:bodyPr wrap="none" rtlCol="0">
            <a:spAutoFit/>
          </a:bodyPr>
          <a:lstStyle/>
          <a:p>
            <a:endParaRPr lang="en-US" dirty="0"/>
          </a:p>
          <a:p>
            <a:endParaRPr lang="en-US" dirty="0"/>
          </a:p>
        </p:txBody>
      </p:sp>
      <p:sp>
        <p:nvSpPr>
          <p:cNvPr id="2" name="Slide Number Placeholder 1"/>
          <p:cNvSpPr>
            <a:spLocks noGrp="1"/>
          </p:cNvSpPr>
          <p:nvPr>
            <p:ph type="sldNum" sz="quarter" idx="12"/>
          </p:nvPr>
        </p:nvSpPr>
        <p:spPr/>
        <p:txBody>
          <a:bodyPr/>
          <a:lstStyle/>
          <a:p>
            <a:fld id="{26415328-37C3-374B-881B-B9E33DA7ECDC}" type="slidenum">
              <a:rPr lang="en-US" smtClean="0"/>
              <a:t>37</a:t>
            </a:fld>
            <a:endParaRPr lang="en-US" dirty="0"/>
          </a:p>
        </p:txBody>
      </p:sp>
    </p:spTree>
    <p:extLst>
      <p:ext uri="{BB962C8B-B14F-4D97-AF65-F5344CB8AC3E}">
        <p14:creationId xmlns:p14="http://schemas.microsoft.com/office/powerpoint/2010/main" val="2354732080"/>
      </p:ext>
    </p:extLst>
  </p:cSld>
  <p:clrMapOvr>
    <a:masterClrMapping/>
  </p:clrMapOvr>
  <mc:AlternateContent xmlns:mc="http://schemas.openxmlformats.org/markup-compatibility/2006" xmlns:p14="http://schemas.microsoft.com/office/powerpoint/2010/main">
    <mc:Choice Requires="p14">
      <p:transition spd="slow" p14:dur="2000" advTm="41116"/>
    </mc:Choice>
    <mc:Fallback xmlns="">
      <p:transition xmlns:p14="http://schemas.microsoft.com/office/powerpoint/2010/main" spd="slow" advTm="41116"/>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38202" y="0"/>
            <a:ext cx="9915596" cy="6678751"/>
          </a:xfrm>
          <a:prstGeom prst="rect">
            <a:avLst/>
          </a:prstGeom>
          <a:noFill/>
        </p:spPr>
        <p:txBody>
          <a:bodyPr wrap="square" rtlCol="0">
            <a:spAutoFit/>
          </a:bodyPr>
          <a:lstStyle/>
          <a:p>
            <a:pPr algn="ctr"/>
            <a:r>
              <a:rPr lang="en-US" sz="2800" b="1" u="sng" dirty="0">
                <a:solidFill>
                  <a:schemeClr val="bg1"/>
                </a:solidFill>
              </a:rPr>
              <a:t>Part 3: Writing Tips</a:t>
            </a:r>
          </a:p>
          <a:p>
            <a:pPr marL="742950" indent="-742950">
              <a:buFont typeface="+mj-lt"/>
              <a:buAutoNum type="alphaUcPeriod"/>
            </a:pPr>
            <a:r>
              <a:rPr lang="en-US" sz="2800" dirty="0">
                <a:solidFill>
                  <a:schemeClr val="bg1"/>
                </a:solidFill>
              </a:rPr>
              <a:t>Plain Language</a:t>
            </a:r>
          </a:p>
          <a:p>
            <a:pPr marL="742950" indent="-742950">
              <a:buFont typeface="+mj-lt"/>
              <a:buAutoNum type="alphaUcPeriod"/>
            </a:pPr>
            <a:endParaRPr lang="en-US" sz="2800" dirty="0">
              <a:solidFill>
                <a:schemeClr val="bg1"/>
              </a:solidFill>
            </a:endParaRPr>
          </a:p>
          <a:p>
            <a:endParaRPr lang="en-US" sz="2800" dirty="0">
              <a:solidFill>
                <a:schemeClr val="bg1"/>
              </a:solidFill>
            </a:endParaRPr>
          </a:p>
          <a:p>
            <a:endParaRPr lang="en-US" sz="2800" dirty="0">
              <a:solidFill>
                <a:schemeClr val="bg1"/>
              </a:solidFill>
            </a:endParaRPr>
          </a:p>
          <a:p>
            <a:pPr marL="1028700" lvl="1" indent="-571500">
              <a:buFont typeface="Arial" panose="020B0604020202020204" pitchFamily="34" charset="0"/>
              <a:buChar char="•"/>
            </a:pPr>
            <a:r>
              <a:rPr lang="en-US" sz="3600" dirty="0">
                <a:solidFill>
                  <a:srgbClr val="000000"/>
                </a:solidFill>
              </a:rPr>
              <a:t>Words should be simple and easily understood by your audience. Avoid stuffy, overly formal, unnatural words. </a:t>
            </a:r>
          </a:p>
          <a:p>
            <a:pPr marL="1028700" lvl="1" indent="-571500">
              <a:buFont typeface="Arial" panose="020B0604020202020204" pitchFamily="34" charset="0"/>
              <a:buChar char="•"/>
            </a:pPr>
            <a:r>
              <a:rPr lang="en-US" sz="3600" dirty="0">
                <a:solidFill>
                  <a:srgbClr val="000000"/>
                </a:solidFill>
              </a:rPr>
              <a:t>Sentences should be concise.</a:t>
            </a:r>
          </a:p>
          <a:p>
            <a:pPr marL="1028700" lvl="1" indent="-571500">
              <a:buFont typeface="Arial" panose="020B0604020202020204" pitchFamily="34" charset="0"/>
              <a:buChar char="•"/>
            </a:pPr>
            <a:r>
              <a:rPr lang="en-US" sz="3600" dirty="0">
                <a:solidFill>
                  <a:srgbClr val="000000"/>
                </a:solidFill>
              </a:rPr>
              <a:t>Paragraphs should contain one, and only one, main idea.</a:t>
            </a:r>
          </a:p>
          <a:p>
            <a:pPr marL="1028700" lvl="1" indent="-571500">
              <a:buFont typeface="Arial" panose="020B0604020202020204" pitchFamily="34" charset="0"/>
              <a:buChar char="•"/>
            </a:pPr>
            <a:endParaRPr lang="en-US" sz="3600" dirty="0">
              <a:solidFill>
                <a:srgbClr val="000000"/>
              </a:solidFill>
            </a:endParaRPr>
          </a:p>
          <a:p>
            <a:endParaRPr lang="en-US" sz="3600" dirty="0">
              <a:solidFill>
                <a:schemeClr val="bg1"/>
              </a:solidFill>
            </a:endParaRPr>
          </a:p>
        </p:txBody>
      </p:sp>
      <p:sp>
        <p:nvSpPr>
          <p:cNvPr id="8" name="TextBox 7"/>
          <p:cNvSpPr txBox="1"/>
          <p:nvPr/>
        </p:nvSpPr>
        <p:spPr>
          <a:xfrm>
            <a:off x="2747472" y="3075834"/>
            <a:ext cx="184666" cy="646331"/>
          </a:xfrm>
          <a:prstGeom prst="rect">
            <a:avLst/>
          </a:prstGeom>
          <a:noFill/>
        </p:spPr>
        <p:txBody>
          <a:bodyPr wrap="none" rtlCol="0">
            <a:spAutoFit/>
          </a:bodyPr>
          <a:lstStyle/>
          <a:p>
            <a:endParaRPr lang="en-US" dirty="0"/>
          </a:p>
          <a:p>
            <a:endParaRPr lang="en-US" dirty="0"/>
          </a:p>
        </p:txBody>
      </p:sp>
      <p:sp>
        <p:nvSpPr>
          <p:cNvPr id="2" name="Slide Number Placeholder 1"/>
          <p:cNvSpPr>
            <a:spLocks noGrp="1"/>
          </p:cNvSpPr>
          <p:nvPr>
            <p:ph type="sldNum" sz="quarter" idx="12"/>
          </p:nvPr>
        </p:nvSpPr>
        <p:spPr/>
        <p:txBody>
          <a:bodyPr/>
          <a:lstStyle/>
          <a:p>
            <a:fld id="{26415328-37C3-374B-881B-B9E33DA7ECDC}" type="slidenum">
              <a:rPr lang="en-US" smtClean="0"/>
              <a:t>38</a:t>
            </a:fld>
            <a:endParaRPr lang="en-US" dirty="0"/>
          </a:p>
        </p:txBody>
      </p:sp>
    </p:spTree>
    <p:extLst>
      <p:ext uri="{BB962C8B-B14F-4D97-AF65-F5344CB8AC3E}">
        <p14:creationId xmlns:p14="http://schemas.microsoft.com/office/powerpoint/2010/main" val="621719043"/>
      </p:ext>
    </p:extLst>
  </p:cSld>
  <p:clrMapOvr>
    <a:masterClrMapping/>
  </p:clrMapOvr>
  <mc:AlternateContent xmlns:mc="http://schemas.openxmlformats.org/markup-compatibility/2006" xmlns:p14="http://schemas.microsoft.com/office/powerpoint/2010/main">
    <mc:Choice Requires="p14">
      <p:transition spd="slow" p14:dur="2000" advTm="41116"/>
    </mc:Choice>
    <mc:Fallback xmlns="">
      <p:transition xmlns:p14="http://schemas.microsoft.com/office/powerpoint/2010/main" spd="slow" advTm="41116"/>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38202" y="0"/>
            <a:ext cx="9915596" cy="1815882"/>
          </a:xfrm>
          <a:prstGeom prst="rect">
            <a:avLst/>
          </a:prstGeom>
          <a:noFill/>
        </p:spPr>
        <p:txBody>
          <a:bodyPr wrap="square" rtlCol="0">
            <a:spAutoFit/>
          </a:bodyPr>
          <a:lstStyle/>
          <a:p>
            <a:pPr algn="ctr"/>
            <a:r>
              <a:rPr lang="en-US" sz="2800" b="1" u="sng" dirty="0">
                <a:solidFill>
                  <a:schemeClr val="bg1"/>
                </a:solidFill>
              </a:rPr>
              <a:t>Part 3: Writing Tips</a:t>
            </a:r>
          </a:p>
          <a:p>
            <a:pPr marL="742950" indent="-742950">
              <a:buFont typeface="+mj-lt"/>
              <a:buAutoNum type="alphaUcPeriod"/>
            </a:pPr>
            <a:r>
              <a:rPr lang="en-US" sz="2800" dirty="0">
                <a:solidFill>
                  <a:schemeClr val="bg1"/>
                </a:solidFill>
              </a:rPr>
              <a:t>Plain Language</a:t>
            </a:r>
          </a:p>
          <a:p>
            <a:pPr marL="742950" indent="-742950">
              <a:buFont typeface="+mj-lt"/>
              <a:buAutoNum type="alphaUcPeriod"/>
            </a:pPr>
            <a:endParaRPr lang="en-US" sz="2800" dirty="0">
              <a:solidFill>
                <a:schemeClr val="bg1"/>
              </a:solidFill>
            </a:endParaRPr>
          </a:p>
          <a:p>
            <a:endParaRPr lang="en-US" sz="2800" dirty="0">
              <a:solidFill>
                <a:schemeClr val="bg1"/>
              </a:solidFill>
            </a:endParaRPr>
          </a:p>
        </p:txBody>
      </p:sp>
      <p:sp>
        <p:nvSpPr>
          <p:cNvPr id="8" name="TextBox 7"/>
          <p:cNvSpPr txBox="1"/>
          <p:nvPr/>
        </p:nvSpPr>
        <p:spPr>
          <a:xfrm>
            <a:off x="2747472" y="3075834"/>
            <a:ext cx="184666" cy="646331"/>
          </a:xfrm>
          <a:prstGeom prst="rect">
            <a:avLst/>
          </a:prstGeom>
          <a:noFill/>
        </p:spPr>
        <p:txBody>
          <a:bodyPr wrap="none" rtlCol="0">
            <a:spAutoFit/>
          </a:bodyPr>
          <a:lstStyle/>
          <a:p>
            <a:endParaRPr lang="en-US" dirty="0"/>
          </a:p>
          <a:p>
            <a:endParaRPr lang="en-US" dirty="0"/>
          </a:p>
        </p:txBody>
      </p:sp>
      <p:sp>
        <p:nvSpPr>
          <p:cNvPr id="2" name="Slide Number Placeholder 1"/>
          <p:cNvSpPr>
            <a:spLocks noGrp="1"/>
          </p:cNvSpPr>
          <p:nvPr>
            <p:ph type="sldNum" sz="quarter" idx="12"/>
          </p:nvPr>
        </p:nvSpPr>
        <p:spPr/>
        <p:txBody>
          <a:bodyPr/>
          <a:lstStyle/>
          <a:p>
            <a:fld id="{26415328-37C3-374B-881B-B9E33DA7ECDC}" type="slidenum">
              <a:rPr lang="en-US" smtClean="0"/>
              <a:t>39</a:t>
            </a:fld>
            <a:endParaRPr lang="en-US" dirty="0"/>
          </a:p>
        </p:txBody>
      </p:sp>
      <p:pic>
        <p:nvPicPr>
          <p:cNvPr id="3" name="Picture 2">
            <a:extLst>
              <a:ext uri="{FF2B5EF4-FFF2-40B4-BE49-F238E27FC236}">
                <a16:creationId xmlns:a16="http://schemas.microsoft.com/office/drawing/2014/main" id="{F879E628-A9D6-46FF-81EA-418D99C7F549}"/>
              </a:ext>
            </a:extLst>
          </p:cNvPr>
          <p:cNvPicPr>
            <a:picLocks noChangeAspect="1"/>
          </p:cNvPicPr>
          <p:nvPr/>
        </p:nvPicPr>
        <p:blipFill>
          <a:blip r:embed="rId3"/>
          <a:stretch>
            <a:fillRect/>
          </a:stretch>
        </p:blipFill>
        <p:spPr>
          <a:xfrm>
            <a:off x="2942897" y="1037215"/>
            <a:ext cx="6306206" cy="4723567"/>
          </a:xfrm>
          <a:prstGeom prst="rect">
            <a:avLst/>
          </a:prstGeom>
        </p:spPr>
      </p:pic>
    </p:spTree>
    <p:extLst>
      <p:ext uri="{BB962C8B-B14F-4D97-AF65-F5344CB8AC3E}">
        <p14:creationId xmlns:p14="http://schemas.microsoft.com/office/powerpoint/2010/main" val="3043552029"/>
      </p:ext>
    </p:extLst>
  </p:cSld>
  <p:clrMapOvr>
    <a:masterClrMapping/>
  </p:clrMapOvr>
  <mc:AlternateContent xmlns:mc="http://schemas.openxmlformats.org/markup-compatibility/2006" xmlns:p14="http://schemas.microsoft.com/office/powerpoint/2010/main">
    <mc:Choice Requires="p14">
      <p:transition spd="slow" p14:dur="2000" advTm="41116"/>
    </mc:Choice>
    <mc:Fallback xmlns="">
      <p:transition xmlns:p14="http://schemas.microsoft.com/office/powerpoint/2010/main" spd="slow" advTm="4111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38202" y="0"/>
            <a:ext cx="9915596" cy="3693319"/>
          </a:xfrm>
          <a:prstGeom prst="rect">
            <a:avLst/>
          </a:prstGeom>
          <a:noFill/>
        </p:spPr>
        <p:txBody>
          <a:bodyPr wrap="square" rtlCol="0">
            <a:spAutoFit/>
          </a:bodyPr>
          <a:lstStyle/>
          <a:p>
            <a:pPr algn="ctr"/>
            <a:r>
              <a:rPr lang="en-US" sz="2800" b="1" u="sng" dirty="0">
                <a:solidFill>
                  <a:schemeClr val="bg1"/>
                </a:solidFill>
              </a:rPr>
              <a:t>Part 1: Overview of Investigative Documents</a:t>
            </a:r>
          </a:p>
          <a:p>
            <a:pPr marL="742950" indent="-742950">
              <a:buAutoNum type="alphaUcPeriod"/>
            </a:pPr>
            <a:r>
              <a:rPr lang="en-US" sz="2800" dirty="0">
                <a:solidFill>
                  <a:schemeClr val="bg1"/>
                </a:solidFill>
              </a:rPr>
              <a:t>The Investigative Report</a:t>
            </a:r>
          </a:p>
          <a:p>
            <a:endParaRPr lang="en-US" sz="4000" dirty="0">
              <a:solidFill>
                <a:schemeClr val="bg1"/>
              </a:solidFill>
            </a:endParaRPr>
          </a:p>
          <a:p>
            <a:endParaRPr lang="en-US" sz="4000" dirty="0">
              <a:solidFill>
                <a:schemeClr val="bg1"/>
              </a:solidFill>
            </a:endParaRPr>
          </a:p>
          <a:p>
            <a:endParaRPr lang="en-US" sz="4000" dirty="0">
              <a:solidFill>
                <a:schemeClr val="bg1"/>
              </a:solidFill>
            </a:endParaRPr>
          </a:p>
          <a:p>
            <a:r>
              <a:rPr lang="en-US" sz="4000" dirty="0">
                <a:solidFill>
                  <a:schemeClr val="bg1"/>
                </a:solidFill>
              </a:rPr>
              <a:t>Review Breakouts</a:t>
            </a:r>
          </a:p>
          <a:p>
            <a:endParaRPr lang="en-US" dirty="0"/>
          </a:p>
        </p:txBody>
      </p:sp>
      <p:sp>
        <p:nvSpPr>
          <p:cNvPr id="8" name="TextBox 7"/>
          <p:cNvSpPr txBox="1"/>
          <p:nvPr/>
        </p:nvSpPr>
        <p:spPr>
          <a:xfrm>
            <a:off x="2747472" y="3075834"/>
            <a:ext cx="184666" cy="646331"/>
          </a:xfrm>
          <a:prstGeom prst="rect">
            <a:avLst/>
          </a:prstGeom>
          <a:noFill/>
        </p:spPr>
        <p:txBody>
          <a:bodyPr wrap="none" rtlCol="0">
            <a:spAutoFit/>
          </a:bodyPr>
          <a:lstStyle/>
          <a:p>
            <a:endParaRPr lang="en-US" dirty="0"/>
          </a:p>
          <a:p>
            <a:endParaRPr lang="en-US" dirty="0"/>
          </a:p>
        </p:txBody>
      </p:sp>
      <p:sp>
        <p:nvSpPr>
          <p:cNvPr id="2" name="Slide Number Placeholder 1"/>
          <p:cNvSpPr>
            <a:spLocks noGrp="1"/>
          </p:cNvSpPr>
          <p:nvPr>
            <p:ph type="sldNum" sz="quarter" idx="12"/>
          </p:nvPr>
        </p:nvSpPr>
        <p:spPr/>
        <p:txBody>
          <a:bodyPr/>
          <a:lstStyle/>
          <a:p>
            <a:fld id="{26415328-37C3-374B-881B-B9E33DA7ECDC}" type="slidenum">
              <a:rPr lang="en-US" smtClean="0"/>
              <a:t>4</a:t>
            </a:fld>
            <a:endParaRPr lang="en-US" dirty="0"/>
          </a:p>
        </p:txBody>
      </p:sp>
    </p:spTree>
    <p:extLst>
      <p:ext uri="{BB962C8B-B14F-4D97-AF65-F5344CB8AC3E}">
        <p14:creationId xmlns:p14="http://schemas.microsoft.com/office/powerpoint/2010/main" val="3965413329"/>
      </p:ext>
    </p:extLst>
  </p:cSld>
  <p:clrMapOvr>
    <a:masterClrMapping/>
  </p:clrMapOvr>
  <mc:AlternateContent xmlns:mc="http://schemas.openxmlformats.org/markup-compatibility/2006" xmlns:p14="http://schemas.microsoft.com/office/powerpoint/2010/main">
    <mc:Choice Requires="p14">
      <p:transition spd="slow" p14:dur="2000" advTm="41116"/>
    </mc:Choice>
    <mc:Fallback xmlns="">
      <p:transition xmlns:p14="http://schemas.microsoft.com/office/powerpoint/2010/main" spd="slow" advTm="41116"/>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38202" y="0"/>
            <a:ext cx="9915596" cy="3354765"/>
          </a:xfrm>
          <a:prstGeom prst="rect">
            <a:avLst/>
          </a:prstGeom>
          <a:noFill/>
        </p:spPr>
        <p:txBody>
          <a:bodyPr wrap="square" rtlCol="0">
            <a:spAutoFit/>
          </a:bodyPr>
          <a:lstStyle/>
          <a:p>
            <a:pPr algn="ctr"/>
            <a:r>
              <a:rPr lang="en-US" sz="2800" b="1" u="sng" dirty="0">
                <a:solidFill>
                  <a:schemeClr val="bg1"/>
                </a:solidFill>
              </a:rPr>
              <a:t>Part 3: Writing Tips</a:t>
            </a:r>
          </a:p>
          <a:p>
            <a:pPr marL="742950" indent="-742950">
              <a:buFont typeface="+mj-lt"/>
              <a:buAutoNum type="alphaUcPeriod"/>
            </a:pPr>
            <a:r>
              <a:rPr lang="en-US" sz="2800" dirty="0">
                <a:solidFill>
                  <a:schemeClr val="bg1"/>
                </a:solidFill>
              </a:rPr>
              <a:t>Plain Language</a:t>
            </a:r>
          </a:p>
          <a:p>
            <a:pPr marL="742950" indent="-742950">
              <a:buFont typeface="+mj-lt"/>
              <a:buAutoNum type="alphaUcPeriod"/>
            </a:pPr>
            <a:endParaRPr lang="en-US" sz="2800" dirty="0">
              <a:solidFill>
                <a:schemeClr val="bg1"/>
              </a:solidFill>
            </a:endParaRPr>
          </a:p>
          <a:p>
            <a:endParaRPr lang="en-US" sz="2800" dirty="0">
              <a:solidFill>
                <a:schemeClr val="bg1"/>
              </a:solidFill>
            </a:endParaRPr>
          </a:p>
          <a:p>
            <a:r>
              <a:rPr lang="en-US" sz="3600" dirty="0">
                <a:solidFill>
                  <a:schemeClr val="bg1"/>
                </a:solidFill>
              </a:rPr>
              <a:t>Exercise</a:t>
            </a:r>
          </a:p>
          <a:p>
            <a:r>
              <a:rPr lang="en-US" sz="3600" dirty="0">
                <a:solidFill>
                  <a:schemeClr val="bg1"/>
                </a:solidFill>
              </a:rPr>
              <a:t>How would you rewrite this paragraph?</a:t>
            </a:r>
          </a:p>
          <a:p>
            <a:endParaRPr lang="en-US" sz="2800" dirty="0">
              <a:solidFill>
                <a:schemeClr val="bg1"/>
              </a:solidFill>
            </a:endParaRPr>
          </a:p>
        </p:txBody>
      </p:sp>
      <p:sp>
        <p:nvSpPr>
          <p:cNvPr id="8" name="TextBox 7"/>
          <p:cNvSpPr txBox="1"/>
          <p:nvPr/>
        </p:nvSpPr>
        <p:spPr>
          <a:xfrm>
            <a:off x="2747472" y="3075834"/>
            <a:ext cx="184666" cy="646331"/>
          </a:xfrm>
          <a:prstGeom prst="rect">
            <a:avLst/>
          </a:prstGeom>
          <a:noFill/>
        </p:spPr>
        <p:txBody>
          <a:bodyPr wrap="none" rtlCol="0">
            <a:spAutoFit/>
          </a:bodyPr>
          <a:lstStyle/>
          <a:p>
            <a:endParaRPr lang="en-US" dirty="0"/>
          </a:p>
          <a:p>
            <a:endParaRPr lang="en-US" dirty="0"/>
          </a:p>
        </p:txBody>
      </p:sp>
      <p:sp>
        <p:nvSpPr>
          <p:cNvPr id="2" name="Slide Number Placeholder 1"/>
          <p:cNvSpPr>
            <a:spLocks noGrp="1"/>
          </p:cNvSpPr>
          <p:nvPr>
            <p:ph type="sldNum" sz="quarter" idx="12"/>
          </p:nvPr>
        </p:nvSpPr>
        <p:spPr/>
        <p:txBody>
          <a:bodyPr/>
          <a:lstStyle/>
          <a:p>
            <a:fld id="{26415328-37C3-374B-881B-B9E33DA7ECDC}" type="slidenum">
              <a:rPr lang="en-US" smtClean="0"/>
              <a:t>40</a:t>
            </a:fld>
            <a:endParaRPr lang="en-US" dirty="0"/>
          </a:p>
        </p:txBody>
      </p:sp>
      <p:pic>
        <p:nvPicPr>
          <p:cNvPr id="4" name="Picture 3">
            <a:extLst>
              <a:ext uri="{FF2B5EF4-FFF2-40B4-BE49-F238E27FC236}">
                <a16:creationId xmlns:a16="http://schemas.microsoft.com/office/drawing/2014/main" id="{62DD17EE-E452-45FC-BA84-5F1B0B932FF6}"/>
              </a:ext>
            </a:extLst>
          </p:cNvPr>
          <p:cNvPicPr>
            <a:picLocks noChangeAspect="1"/>
          </p:cNvPicPr>
          <p:nvPr/>
        </p:nvPicPr>
        <p:blipFill>
          <a:blip r:embed="rId3"/>
          <a:stretch>
            <a:fillRect/>
          </a:stretch>
        </p:blipFill>
        <p:spPr>
          <a:xfrm>
            <a:off x="875571" y="3259880"/>
            <a:ext cx="10440857" cy="1914792"/>
          </a:xfrm>
          <a:prstGeom prst="rect">
            <a:avLst/>
          </a:prstGeom>
        </p:spPr>
      </p:pic>
    </p:spTree>
    <p:extLst>
      <p:ext uri="{BB962C8B-B14F-4D97-AF65-F5344CB8AC3E}">
        <p14:creationId xmlns:p14="http://schemas.microsoft.com/office/powerpoint/2010/main" val="1943022552"/>
      </p:ext>
    </p:extLst>
  </p:cSld>
  <p:clrMapOvr>
    <a:masterClrMapping/>
  </p:clrMapOvr>
  <mc:AlternateContent xmlns:mc="http://schemas.openxmlformats.org/markup-compatibility/2006" xmlns:p14="http://schemas.microsoft.com/office/powerpoint/2010/main">
    <mc:Choice Requires="p14">
      <p:transition spd="slow" p14:dur="2000" advTm="41116"/>
    </mc:Choice>
    <mc:Fallback xmlns="">
      <p:transition xmlns:p14="http://schemas.microsoft.com/office/powerpoint/2010/main" spd="slow" advTm="41116"/>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38202" y="0"/>
            <a:ext cx="9915596" cy="6247864"/>
          </a:xfrm>
          <a:prstGeom prst="rect">
            <a:avLst/>
          </a:prstGeom>
          <a:noFill/>
        </p:spPr>
        <p:txBody>
          <a:bodyPr wrap="square" rtlCol="0">
            <a:spAutoFit/>
          </a:bodyPr>
          <a:lstStyle/>
          <a:p>
            <a:pPr algn="ctr"/>
            <a:r>
              <a:rPr lang="en-US" sz="2800" b="1" u="sng" dirty="0">
                <a:solidFill>
                  <a:schemeClr val="bg1"/>
                </a:solidFill>
              </a:rPr>
              <a:t>Part 3: Writing Tips</a:t>
            </a:r>
          </a:p>
          <a:p>
            <a:pPr marL="742950" indent="-742950">
              <a:buFont typeface="+mj-lt"/>
              <a:buAutoNum type="alphaUcPeriod" startAt="2"/>
            </a:pPr>
            <a:r>
              <a:rPr lang="en-US" sz="2800" dirty="0">
                <a:solidFill>
                  <a:schemeClr val="bg1"/>
                </a:solidFill>
              </a:rPr>
              <a:t>Grammar and Usage</a:t>
            </a:r>
          </a:p>
          <a:p>
            <a:pPr marL="742950" indent="-742950">
              <a:buFont typeface="+mj-lt"/>
              <a:buAutoNum type="alphaUcPeriod" startAt="2"/>
            </a:pPr>
            <a:endParaRPr lang="en-US" sz="2800" dirty="0">
              <a:solidFill>
                <a:schemeClr val="bg1"/>
              </a:solidFill>
            </a:endParaRPr>
          </a:p>
          <a:p>
            <a:endParaRPr lang="en-US" sz="2800" dirty="0">
              <a:solidFill>
                <a:schemeClr val="bg1"/>
              </a:solidFill>
            </a:endParaRPr>
          </a:p>
          <a:p>
            <a:pPr marL="1028700" lvl="1" indent="-571500">
              <a:buFont typeface="Arial" panose="020B0604020202020204" pitchFamily="34" charset="0"/>
              <a:buChar char="•"/>
            </a:pPr>
            <a:r>
              <a:rPr lang="en-US" sz="3600" dirty="0">
                <a:solidFill>
                  <a:schemeClr val="bg1"/>
                </a:solidFill>
              </a:rPr>
              <a:t>Find and refer to a grammar and usage book regularly.</a:t>
            </a:r>
          </a:p>
          <a:p>
            <a:pPr marL="1028700" lvl="1" indent="-571500">
              <a:buFont typeface="Arial" panose="020B0604020202020204" pitchFamily="34" charset="0"/>
              <a:buChar char="•"/>
            </a:pPr>
            <a:r>
              <a:rPr lang="en-US" sz="3600" dirty="0">
                <a:solidFill>
                  <a:schemeClr val="bg1"/>
                </a:solidFill>
              </a:rPr>
              <a:t>Be careful with pronouns.</a:t>
            </a:r>
          </a:p>
          <a:p>
            <a:pPr marL="1028700" lvl="1" indent="-571500">
              <a:buFont typeface="Arial" panose="020B0604020202020204" pitchFamily="34" charset="0"/>
              <a:buChar char="•"/>
            </a:pPr>
            <a:r>
              <a:rPr lang="en-US" sz="3600" dirty="0">
                <a:solidFill>
                  <a:schemeClr val="bg1"/>
                </a:solidFill>
              </a:rPr>
              <a:t>Use complete sentences.</a:t>
            </a:r>
          </a:p>
          <a:p>
            <a:pPr marL="1028700" lvl="1" indent="-571500">
              <a:buFont typeface="Arial" panose="020B0604020202020204" pitchFamily="34" charset="0"/>
              <a:buChar char="•"/>
            </a:pPr>
            <a:r>
              <a:rPr lang="en-US" sz="3600" dirty="0">
                <a:solidFill>
                  <a:schemeClr val="bg1"/>
                </a:solidFill>
              </a:rPr>
              <a:t>Be careful with words with a distinct legal meaning, a “term of art” (e.g. retaliate).</a:t>
            </a:r>
          </a:p>
          <a:p>
            <a:pPr marL="1028700" lvl="1" indent="-571500">
              <a:buFont typeface="Arial" panose="020B0604020202020204" pitchFamily="34" charset="0"/>
              <a:buChar char="•"/>
            </a:pPr>
            <a:r>
              <a:rPr lang="en-US" sz="3600" dirty="0">
                <a:solidFill>
                  <a:schemeClr val="bg1"/>
                </a:solidFill>
              </a:rPr>
              <a:t>Maintain a consistent point of view</a:t>
            </a:r>
          </a:p>
          <a:p>
            <a:endParaRPr lang="en-US" sz="3600" dirty="0">
              <a:solidFill>
                <a:schemeClr val="bg1"/>
              </a:solidFill>
            </a:endParaRPr>
          </a:p>
        </p:txBody>
      </p:sp>
      <p:sp>
        <p:nvSpPr>
          <p:cNvPr id="8" name="TextBox 7"/>
          <p:cNvSpPr txBox="1"/>
          <p:nvPr/>
        </p:nvSpPr>
        <p:spPr>
          <a:xfrm>
            <a:off x="2747472" y="3075834"/>
            <a:ext cx="184666" cy="646331"/>
          </a:xfrm>
          <a:prstGeom prst="rect">
            <a:avLst/>
          </a:prstGeom>
          <a:noFill/>
        </p:spPr>
        <p:txBody>
          <a:bodyPr wrap="none" rtlCol="0">
            <a:spAutoFit/>
          </a:bodyPr>
          <a:lstStyle/>
          <a:p>
            <a:endParaRPr lang="en-US" dirty="0"/>
          </a:p>
          <a:p>
            <a:endParaRPr lang="en-US" dirty="0"/>
          </a:p>
        </p:txBody>
      </p:sp>
      <p:sp>
        <p:nvSpPr>
          <p:cNvPr id="2" name="Slide Number Placeholder 1"/>
          <p:cNvSpPr>
            <a:spLocks noGrp="1"/>
          </p:cNvSpPr>
          <p:nvPr>
            <p:ph type="sldNum" sz="quarter" idx="12"/>
          </p:nvPr>
        </p:nvSpPr>
        <p:spPr/>
        <p:txBody>
          <a:bodyPr/>
          <a:lstStyle/>
          <a:p>
            <a:fld id="{26415328-37C3-374B-881B-B9E33DA7ECDC}" type="slidenum">
              <a:rPr lang="en-US" smtClean="0"/>
              <a:t>41</a:t>
            </a:fld>
            <a:endParaRPr lang="en-US" dirty="0"/>
          </a:p>
        </p:txBody>
      </p:sp>
    </p:spTree>
    <p:extLst>
      <p:ext uri="{BB962C8B-B14F-4D97-AF65-F5344CB8AC3E}">
        <p14:creationId xmlns:p14="http://schemas.microsoft.com/office/powerpoint/2010/main" val="4239206693"/>
      </p:ext>
    </p:extLst>
  </p:cSld>
  <p:clrMapOvr>
    <a:masterClrMapping/>
  </p:clrMapOvr>
  <mc:AlternateContent xmlns:mc="http://schemas.openxmlformats.org/markup-compatibility/2006" xmlns:p14="http://schemas.microsoft.com/office/powerpoint/2010/main">
    <mc:Choice Requires="p14">
      <p:transition spd="slow" p14:dur="2000" advTm="41116"/>
    </mc:Choice>
    <mc:Fallback xmlns="">
      <p:transition xmlns:p14="http://schemas.microsoft.com/office/powerpoint/2010/main" spd="slow" advTm="41116"/>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38202" y="0"/>
            <a:ext cx="9915596" cy="2677656"/>
          </a:xfrm>
          <a:prstGeom prst="rect">
            <a:avLst/>
          </a:prstGeom>
          <a:noFill/>
        </p:spPr>
        <p:txBody>
          <a:bodyPr wrap="square" rtlCol="0">
            <a:spAutoFit/>
          </a:bodyPr>
          <a:lstStyle/>
          <a:p>
            <a:pPr algn="ctr"/>
            <a:r>
              <a:rPr lang="en-US" sz="2800" b="1" u="sng" dirty="0">
                <a:solidFill>
                  <a:schemeClr val="bg1"/>
                </a:solidFill>
              </a:rPr>
              <a:t>Part 3: Writing Tips</a:t>
            </a:r>
          </a:p>
          <a:p>
            <a:pPr marL="742950" indent="-742950">
              <a:buFont typeface="+mj-lt"/>
              <a:buAutoNum type="alphaUcPeriod" startAt="2"/>
            </a:pPr>
            <a:r>
              <a:rPr lang="en-US" sz="2800" dirty="0">
                <a:solidFill>
                  <a:schemeClr val="bg1"/>
                </a:solidFill>
              </a:rPr>
              <a:t>Grammar and Usage</a:t>
            </a:r>
          </a:p>
          <a:p>
            <a:pPr marL="742950" indent="-742950">
              <a:buFont typeface="+mj-lt"/>
              <a:buAutoNum type="alphaUcPeriod" startAt="2"/>
            </a:pPr>
            <a:endParaRPr lang="en-US" sz="2800" dirty="0">
              <a:solidFill>
                <a:schemeClr val="bg1"/>
              </a:solidFill>
            </a:endParaRPr>
          </a:p>
          <a:p>
            <a:pPr marL="742950" indent="-742950">
              <a:buFont typeface="+mj-lt"/>
              <a:buAutoNum type="alphaUcPeriod" startAt="2"/>
            </a:pPr>
            <a:endParaRPr lang="en-US" sz="2800" dirty="0">
              <a:solidFill>
                <a:schemeClr val="bg1"/>
              </a:solidFill>
            </a:endParaRPr>
          </a:p>
          <a:p>
            <a:pPr marL="742950" indent="-742950">
              <a:buFont typeface="+mj-lt"/>
              <a:buAutoNum type="alphaUcPeriod" startAt="2"/>
            </a:pPr>
            <a:endParaRPr lang="en-US" sz="2800" dirty="0">
              <a:solidFill>
                <a:schemeClr val="bg1"/>
              </a:solidFill>
            </a:endParaRPr>
          </a:p>
          <a:p>
            <a:r>
              <a:rPr lang="en-US" sz="2800" dirty="0">
                <a:solidFill>
                  <a:schemeClr val="bg1"/>
                </a:solidFill>
              </a:rPr>
              <a:t>What pronoun problems do you see here? </a:t>
            </a:r>
          </a:p>
        </p:txBody>
      </p:sp>
      <p:sp>
        <p:nvSpPr>
          <p:cNvPr id="8" name="TextBox 7"/>
          <p:cNvSpPr txBox="1"/>
          <p:nvPr/>
        </p:nvSpPr>
        <p:spPr>
          <a:xfrm>
            <a:off x="2747472" y="3075834"/>
            <a:ext cx="184666" cy="646331"/>
          </a:xfrm>
          <a:prstGeom prst="rect">
            <a:avLst/>
          </a:prstGeom>
          <a:noFill/>
        </p:spPr>
        <p:txBody>
          <a:bodyPr wrap="none" rtlCol="0">
            <a:spAutoFit/>
          </a:bodyPr>
          <a:lstStyle/>
          <a:p>
            <a:endParaRPr lang="en-US" dirty="0"/>
          </a:p>
          <a:p>
            <a:endParaRPr lang="en-US" dirty="0"/>
          </a:p>
        </p:txBody>
      </p:sp>
      <p:sp>
        <p:nvSpPr>
          <p:cNvPr id="2" name="Slide Number Placeholder 1"/>
          <p:cNvSpPr>
            <a:spLocks noGrp="1"/>
          </p:cNvSpPr>
          <p:nvPr>
            <p:ph type="sldNum" sz="quarter" idx="12"/>
          </p:nvPr>
        </p:nvSpPr>
        <p:spPr/>
        <p:txBody>
          <a:bodyPr/>
          <a:lstStyle/>
          <a:p>
            <a:fld id="{26415328-37C3-374B-881B-B9E33DA7ECDC}" type="slidenum">
              <a:rPr lang="en-US" smtClean="0"/>
              <a:t>42</a:t>
            </a:fld>
            <a:endParaRPr lang="en-US" dirty="0"/>
          </a:p>
        </p:txBody>
      </p:sp>
      <p:pic>
        <p:nvPicPr>
          <p:cNvPr id="5" name="Picture 4">
            <a:extLst>
              <a:ext uri="{FF2B5EF4-FFF2-40B4-BE49-F238E27FC236}">
                <a16:creationId xmlns:a16="http://schemas.microsoft.com/office/drawing/2014/main" id="{79B046D3-7515-4A33-BA27-CFCBA0A8DC3F}"/>
              </a:ext>
            </a:extLst>
          </p:cNvPr>
          <p:cNvPicPr>
            <a:picLocks noChangeAspect="1"/>
          </p:cNvPicPr>
          <p:nvPr/>
        </p:nvPicPr>
        <p:blipFill>
          <a:blip r:embed="rId3"/>
          <a:stretch>
            <a:fillRect/>
          </a:stretch>
        </p:blipFill>
        <p:spPr>
          <a:xfrm>
            <a:off x="518074" y="3398999"/>
            <a:ext cx="11345858" cy="2124371"/>
          </a:xfrm>
          <a:prstGeom prst="rect">
            <a:avLst/>
          </a:prstGeom>
        </p:spPr>
      </p:pic>
    </p:spTree>
    <p:extLst>
      <p:ext uri="{BB962C8B-B14F-4D97-AF65-F5344CB8AC3E}">
        <p14:creationId xmlns:p14="http://schemas.microsoft.com/office/powerpoint/2010/main" val="2952771807"/>
      </p:ext>
    </p:extLst>
  </p:cSld>
  <p:clrMapOvr>
    <a:masterClrMapping/>
  </p:clrMapOvr>
  <mc:AlternateContent xmlns:mc="http://schemas.openxmlformats.org/markup-compatibility/2006" xmlns:p14="http://schemas.microsoft.com/office/powerpoint/2010/main">
    <mc:Choice Requires="p14">
      <p:transition spd="slow" p14:dur="2000" advTm="41116"/>
    </mc:Choice>
    <mc:Fallback xmlns="">
      <p:transition xmlns:p14="http://schemas.microsoft.com/office/powerpoint/2010/main" spd="slow" advTm="41116"/>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38202" y="0"/>
            <a:ext cx="9915596" cy="1815882"/>
          </a:xfrm>
          <a:prstGeom prst="rect">
            <a:avLst/>
          </a:prstGeom>
          <a:noFill/>
        </p:spPr>
        <p:txBody>
          <a:bodyPr wrap="square" rtlCol="0">
            <a:spAutoFit/>
          </a:bodyPr>
          <a:lstStyle/>
          <a:p>
            <a:pPr algn="ctr"/>
            <a:r>
              <a:rPr lang="en-US" sz="2800" b="1" u="sng" dirty="0">
                <a:solidFill>
                  <a:schemeClr val="bg1"/>
                </a:solidFill>
              </a:rPr>
              <a:t>Part 3: Writing Tips</a:t>
            </a:r>
          </a:p>
          <a:p>
            <a:pPr marL="742950" indent="-742950">
              <a:buFont typeface="+mj-lt"/>
              <a:buAutoNum type="alphaUcPeriod" startAt="2"/>
            </a:pPr>
            <a:r>
              <a:rPr lang="en-US" sz="2800" dirty="0">
                <a:solidFill>
                  <a:schemeClr val="bg1"/>
                </a:solidFill>
              </a:rPr>
              <a:t>Grammar and Usage</a:t>
            </a:r>
          </a:p>
          <a:p>
            <a:pPr marL="742950" indent="-742950">
              <a:buFont typeface="+mj-lt"/>
              <a:buAutoNum type="alphaUcPeriod" startAt="2"/>
            </a:pPr>
            <a:endParaRPr lang="en-US" sz="2800" dirty="0">
              <a:solidFill>
                <a:schemeClr val="bg1"/>
              </a:solidFill>
            </a:endParaRPr>
          </a:p>
          <a:p>
            <a:r>
              <a:rPr lang="en-US" sz="2800" dirty="0">
                <a:solidFill>
                  <a:schemeClr val="bg1"/>
                </a:solidFill>
              </a:rPr>
              <a:t>What does retaliation mean? </a:t>
            </a:r>
          </a:p>
        </p:txBody>
      </p:sp>
      <p:sp>
        <p:nvSpPr>
          <p:cNvPr id="8" name="TextBox 7"/>
          <p:cNvSpPr txBox="1"/>
          <p:nvPr/>
        </p:nvSpPr>
        <p:spPr>
          <a:xfrm>
            <a:off x="2747472" y="3075834"/>
            <a:ext cx="184666" cy="646331"/>
          </a:xfrm>
          <a:prstGeom prst="rect">
            <a:avLst/>
          </a:prstGeom>
          <a:noFill/>
        </p:spPr>
        <p:txBody>
          <a:bodyPr wrap="none" rtlCol="0">
            <a:spAutoFit/>
          </a:bodyPr>
          <a:lstStyle/>
          <a:p>
            <a:endParaRPr lang="en-US" dirty="0"/>
          </a:p>
          <a:p>
            <a:endParaRPr lang="en-US" dirty="0"/>
          </a:p>
        </p:txBody>
      </p:sp>
      <p:sp>
        <p:nvSpPr>
          <p:cNvPr id="2" name="Slide Number Placeholder 1"/>
          <p:cNvSpPr>
            <a:spLocks noGrp="1"/>
          </p:cNvSpPr>
          <p:nvPr>
            <p:ph type="sldNum" sz="quarter" idx="12"/>
          </p:nvPr>
        </p:nvSpPr>
        <p:spPr/>
        <p:txBody>
          <a:bodyPr/>
          <a:lstStyle/>
          <a:p>
            <a:fld id="{26415328-37C3-374B-881B-B9E33DA7ECDC}" type="slidenum">
              <a:rPr lang="en-US" smtClean="0"/>
              <a:t>43</a:t>
            </a:fld>
            <a:endParaRPr lang="en-US" dirty="0"/>
          </a:p>
        </p:txBody>
      </p:sp>
      <p:pic>
        <p:nvPicPr>
          <p:cNvPr id="4" name="Picture 3">
            <a:extLst>
              <a:ext uri="{FF2B5EF4-FFF2-40B4-BE49-F238E27FC236}">
                <a16:creationId xmlns:a16="http://schemas.microsoft.com/office/drawing/2014/main" id="{1306F8BF-6BC7-49E9-B7C0-A16CBB98DC9E}"/>
              </a:ext>
            </a:extLst>
          </p:cNvPr>
          <p:cNvPicPr>
            <a:picLocks noChangeAspect="1"/>
          </p:cNvPicPr>
          <p:nvPr/>
        </p:nvPicPr>
        <p:blipFill>
          <a:blip r:embed="rId3"/>
          <a:stretch>
            <a:fillRect/>
          </a:stretch>
        </p:blipFill>
        <p:spPr>
          <a:xfrm>
            <a:off x="624422" y="2349181"/>
            <a:ext cx="11174384" cy="3000794"/>
          </a:xfrm>
          <a:prstGeom prst="rect">
            <a:avLst/>
          </a:prstGeom>
        </p:spPr>
      </p:pic>
    </p:spTree>
    <p:extLst>
      <p:ext uri="{BB962C8B-B14F-4D97-AF65-F5344CB8AC3E}">
        <p14:creationId xmlns:p14="http://schemas.microsoft.com/office/powerpoint/2010/main" val="4065775972"/>
      </p:ext>
    </p:extLst>
  </p:cSld>
  <p:clrMapOvr>
    <a:masterClrMapping/>
  </p:clrMapOvr>
  <mc:AlternateContent xmlns:mc="http://schemas.openxmlformats.org/markup-compatibility/2006" xmlns:p14="http://schemas.microsoft.com/office/powerpoint/2010/main">
    <mc:Choice Requires="p14">
      <p:transition spd="slow" p14:dur="2000" advTm="41116"/>
    </mc:Choice>
    <mc:Fallback xmlns="">
      <p:transition xmlns:p14="http://schemas.microsoft.com/office/powerpoint/2010/main" spd="slow" advTm="41116"/>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38202" y="0"/>
            <a:ext cx="9915596" cy="6678751"/>
          </a:xfrm>
          <a:prstGeom prst="rect">
            <a:avLst/>
          </a:prstGeom>
          <a:noFill/>
        </p:spPr>
        <p:txBody>
          <a:bodyPr wrap="square" rtlCol="0">
            <a:spAutoFit/>
          </a:bodyPr>
          <a:lstStyle/>
          <a:p>
            <a:pPr algn="ctr"/>
            <a:r>
              <a:rPr lang="en-US" sz="2800" b="1" u="sng" dirty="0">
                <a:solidFill>
                  <a:schemeClr val="bg1"/>
                </a:solidFill>
              </a:rPr>
              <a:t>Part 3: Writing Tips</a:t>
            </a:r>
          </a:p>
          <a:p>
            <a:pPr marL="742950" indent="-742950">
              <a:buFont typeface="+mj-lt"/>
              <a:buAutoNum type="alphaUcPeriod" startAt="3"/>
            </a:pPr>
            <a:r>
              <a:rPr lang="en-US" sz="2800" dirty="0">
                <a:solidFill>
                  <a:schemeClr val="bg1"/>
                </a:solidFill>
              </a:rPr>
              <a:t>Mechanics</a:t>
            </a:r>
          </a:p>
          <a:p>
            <a:pPr marL="742950" indent="-742950">
              <a:buFont typeface="+mj-lt"/>
              <a:buAutoNum type="alphaUcPeriod" startAt="3"/>
            </a:pPr>
            <a:endParaRPr lang="en-US" sz="2800" dirty="0">
              <a:solidFill>
                <a:schemeClr val="bg1"/>
              </a:solidFill>
            </a:endParaRPr>
          </a:p>
          <a:p>
            <a:pPr marL="971550" lvl="1" indent="-514350">
              <a:buFont typeface="+mj-lt"/>
              <a:buAutoNum type="arabicPeriod"/>
            </a:pPr>
            <a:r>
              <a:rPr lang="en-US" sz="2800" dirty="0">
                <a:solidFill>
                  <a:schemeClr val="bg1"/>
                </a:solidFill>
              </a:rPr>
              <a:t>Quotations</a:t>
            </a:r>
          </a:p>
          <a:p>
            <a:pPr marL="971550" lvl="1" indent="-514350">
              <a:buFont typeface="+mj-lt"/>
              <a:buAutoNum type="arabicPeriod"/>
            </a:pPr>
            <a:r>
              <a:rPr lang="en-US" sz="2800" dirty="0">
                <a:solidFill>
                  <a:schemeClr val="bg1"/>
                </a:solidFill>
              </a:rPr>
              <a:t>Commas</a:t>
            </a:r>
          </a:p>
          <a:p>
            <a:pPr marL="971550" lvl="1" indent="-514350">
              <a:buFont typeface="+mj-lt"/>
              <a:buAutoNum type="arabicPeriod"/>
            </a:pPr>
            <a:r>
              <a:rPr lang="en-US" sz="2800" dirty="0">
                <a:solidFill>
                  <a:schemeClr val="bg1"/>
                </a:solidFill>
              </a:rPr>
              <a:t>Ellipses</a:t>
            </a:r>
          </a:p>
          <a:p>
            <a:pPr marL="971550" lvl="1" indent="-514350">
              <a:buFont typeface="+mj-lt"/>
              <a:buAutoNum type="arabicPeriod"/>
            </a:pPr>
            <a:r>
              <a:rPr lang="en-US" sz="2800" dirty="0">
                <a:solidFill>
                  <a:schemeClr val="bg1"/>
                </a:solidFill>
              </a:rPr>
              <a:t>Brackets</a:t>
            </a:r>
          </a:p>
          <a:p>
            <a:pPr marL="971550" lvl="1" indent="-514350">
              <a:buFont typeface="+mj-lt"/>
              <a:buAutoNum type="arabicPeriod"/>
            </a:pPr>
            <a:r>
              <a:rPr lang="en-US" sz="2800" dirty="0">
                <a:solidFill>
                  <a:schemeClr val="bg1"/>
                </a:solidFill>
              </a:rPr>
              <a:t>Periods</a:t>
            </a:r>
          </a:p>
          <a:p>
            <a:pPr marL="971550" lvl="1" indent="-514350">
              <a:buFont typeface="+mj-lt"/>
              <a:buAutoNum type="arabicPeriod"/>
            </a:pPr>
            <a:r>
              <a:rPr lang="en-US" sz="2800" dirty="0">
                <a:solidFill>
                  <a:schemeClr val="bg1"/>
                </a:solidFill>
              </a:rPr>
              <a:t>Apostrophes</a:t>
            </a:r>
          </a:p>
          <a:p>
            <a:pPr marL="971550" lvl="1" indent="-514350">
              <a:buFont typeface="+mj-lt"/>
              <a:buAutoNum type="arabicPeriod"/>
            </a:pPr>
            <a:r>
              <a:rPr lang="en-US" sz="2800" dirty="0">
                <a:solidFill>
                  <a:schemeClr val="bg1"/>
                </a:solidFill>
              </a:rPr>
              <a:t>Bullets</a:t>
            </a:r>
          </a:p>
          <a:p>
            <a:pPr marL="971550" lvl="1" indent="-514350">
              <a:buFont typeface="+mj-lt"/>
              <a:buAutoNum type="arabicPeriod"/>
            </a:pPr>
            <a:r>
              <a:rPr lang="en-US" sz="2800" dirty="0">
                <a:solidFill>
                  <a:schemeClr val="bg1"/>
                </a:solidFill>
              </a:rPr>
              <a:t>Capitalization</a:t>
            </a:r>
          </a:p>
          <a:p>
            <a:pPr marL="971550" lvl="1" indent="-514350">
              <a:buFont typeface="+mj-lt"/>
              <a:buAutoNum type="arabicPeriod"/>
            </a:pPr>
            <a:r>
              <a:rPr lang="en-US" sz="2800" dirty="0">
                <a:solidFill>
                  <a:schemeClr val="bg1"/>
                </a:solidFill>
              </a:rPr>
              <a:t>Italics, Bold, and Underlining</a:t>
            </a:r>
          </a:p>
          <a:p>
            <a:pPr marL="971550" lvl="1" indent="-514350">
              <a:buFont typeface="+mj-lt"/>
              <a:buAutoNum type="arabicPeriod"/>
            </a:pPr>
            <a:r>
              <a:rPr lang="en-US" sz="2800" dirty="0">
                <a:solidFill>
                  <a:schemeClr val="bg1"/>
                </a:solidFill>
              </a:rPr>
              <a:t>Numbers</a:t>
            </a:r>
          </a:p>
          <a:p>
            <a:pPr marL="971550" lvl="1" indent="-514350">
              <a:buFont typeface="+mj-lt"/>
              <a:buAutoNum type="arabicPeriod"/>
            </a:pPr>
            <a:r>
              <a:rPr lang="en-US" sz="2800" dirty="0">
                <a:solidFill>
                  <a:schemeClr val="bg1"/>
                </a:solidFill>
              </a:rPr>
              <a:t>Plurals and Possessives</a:t>
            </a:r>
          </a:p>
          <a:p>
            <a:endParaRPr lang="en-US" sz="3600" dirty="0">
              <a:solidFill>
                <a:schemeClr val="bg1"/>
              </a:solidFill>
            </a:endParaRPr>
          </a:p>
        </p:txBody>
      </p:sp>
      <p:sp>
        <p:nvSpPr>
          <p:cNvPr id="8" name="TextBox 7"/>
          <p:cNvSpPr txBox="1"/>
          <p:nvPr/>
        </p:nvSpPr>
        <p:spPr>
          <a:xfrm>
            <a:off x="2747472" y="3075834"/>
            <a:ext cx="184666" cy="646331"/>
          </a:xfrm>
          <a:prstGeom prst="rect">
            <a:avLst/>
          </a:prstGeom>
          <a:noFill/>
        </p:spPr>
        <p:txBody>
          <a:bodyPr wrap="none" rtlCol="0">
            <a:spAutoFit/>
          </a:bodyPr>
          <a:lstStyle/>
          <a:p>
            <a:endParaRPr lang="en-US" dirty="0"/>
          </a:p>
          <a:p>
            <a:endParaRPr lang="en-US" dirty="0"/>
          </a:p>
        </p:txBody>
      </p:sp>
      <p:sp>
        <p:nvSpPr>
          <p:cNvPr id="2" name="Slide Number Placeholder 1"/>
          <p:cNvSpPr>
            <a:spLocks noGrp="1"/>
          </p:cNvSpPr>
          <p:nvPr>
            <p:ph type="sldNum" sz="quarter" idx="12"/>
          </p:nvPr>
        </p:nvSpPr>
        <p:spPr/>
        <p:txBody>
          <a:bodyPr/>
          <a:lstStyle/>
          <a:p>
            <a:fld id="{26415328-37C3-374B-881B-B9E33DA7ECDC}" type="slidenum">
              <a:rPr lang="en-US" smtClean="0"/>
              <a:t>44</a:t>
            </a:fld>
            <a:endParaRPr lang="en-US" dirty="0"/>
          </a:p>
        </p:txBody>
      </p:sp>
    </p:spTree>
    <p:extLst>
      <p:ext uri="{BB962C8B-B14F-4D97-AF65-F5344CB8AC3E}">
        <p14:creationId xmlns:p14="http://schemas.microsoft.com/office/powerpoint/2010/main" val="3811899058"/>
      </p:ext>
    </p:extLst>
  </p:cSld>
  <p:clrMapOvr>
    <a:masterClrMapping/>
  </p:clrMapOvr>
  <mc:AlternateContent xmlns:mc="http://schemas.openxmlformats.org/markup-compatibility/2006" xmlns:p14="http://schemas.microsoft.com/office/powerpoint/2010/main">
    <mc:Choice Requires="p14">
      <p:transition spd="slow" p14:dur="2000" advTm="41116"/>
    </mc:Choice>
    <mc:Fallback xmlns="">
      <p:transition xmlns:p14="http://schemas.microsoft.com/office/powerpoint/2010/main" spd="slow" advTm="41116"/>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38202" y="0"/>
            <a:ext cx="9915596" cy="4154984"/>
          </a:xfrm>
          <a:prstGeom prst="rect">
            <a:avLst/>
          </a:prstGeom>
          <a:noFill/>
        </p:spPr>
        <p:txBody>
          <a:bodyPr wrap="square" rtlCol="0">
            <a:spAutoFit/>
          </a:bodyPr>
          <a:lstStyle/>
          <a:p>
            <a:pPr algn="ctr"/>
            <a:r>
              <a:rPr lang="en-US" sz="2800" b="1" u="sng" dirty="0">
                <a:solidFill>
                  <a:schemeClr val="bg1"/>
                </a:solidFill>
              </a:rPr>
              <a:t>Part 3: Writing Tips</a:t>
            </a:r>
          </a:p>
          <a:p>
            <a:pPr marL="742950" indent="-742950">
              <a:buFont typeface="+mj-lt"/>
              <a:buAutoNum type="alphaUcPeriod" startAt="3"/>
            </a:pPr>
            <a:r>
              <a:rPr lang="en-US" sz="2800" dirty="0">
                <a:solidFill>
                  <a:schemeClr val="bg1"/>
                </a:solidFill>
              </a:rPr>
              <a:t>Mechanics</a:t>
            </a:r>
          </a:p>
          <a:p>
            <a:pPr marL="742950" indent="-742950">
              <a:buFont typeface="+mj-lt"/>
              <a:buAutoNum type="alphaUcPeriod" startAt="3"/>
            </a:pPr>
            <a:endParaRPr lang="en-US" sz="2800" dirty="0">
              <a:solidFill>
                <a:schemeClr val="bg1"/>
              </a:solidFill>
            </a:endParaRPr>
          </a:p>
          <a:p>
            <a:pPr marL="514350" indent="-514350">
              <a:buAutoNum type="arabicPeriod"/>
            </a:pPr>
            <a:r>
              <a:rPr lang="en-US" sz="2800" dirty="0">
                <a:solidFill>
                  <a:schemeClr val="bg1"/>
                </a:solidFill>
              </a:rPr>
              <a:t>Quotations</a:t>
            </a:r>
          </a:p>
          <a:p>
            <a:pPr marL="514350" indent="-514350">
              <a:buAutoNum type="arabicPeriod"/>
            </a:pPr>
            <a:endParaRPr lang="en-US" sz="2800" dirty="0">
              <a:solidFill>
                <a:schemeClr val="bg1"/>
              </a:solidFill>
            </a:endParaRPr>
          </a:p>
          <a:p>
            <a:pPr lvl="1"/>
            <a:r>
              <a:rPr lang="en-US" sz="3200" dirty="0">
                <a:solidFill>
                  <a:schemeClr val="bg1"/>
                </a:solidFill>
              </a:rPr>
              <a:t>Make it obvious</a:t>
            </a:r>
          </a:p>
          <a:p>
            <a:pPr marL="800100" lvl="1" indent="-342900">
              <a:buFont typeface="Arial" panose="020B0604020202020204" pitchFamily="34" charset="0"/>
              <a:buChar char="•"/>
            </a:pPr>
            <a:r>
              <a:rPr lang="en-US" sz="3200" dirty="0">
                <a:solidFill>
                  <a:schemeClr val="bg1"/>
                </a:solidFill>
              </a:rPr>
              <a:t>Quotation marks for quotes under 50 words or 5 lines</a:t>
            </a:r>
          </a:p>
          <a:p>
            <a:pPr marL="800100" lvl="1" indent="-342900">
              <a:buFont typeface="Arial" panose="020B0604020202020204" pitchFamily="34" charset="0"/>
              <a:buChar char="•"/>
            </a:pPr>
            <a:r>
              <a:rPr lang="en-US" sz="3200" dirty="0">
                <a:solidFill>
                  <a:schemeClr val="bg1"/>
                </a:solidFill>
              </a:rPr>
              <a:t>Block quotes for everything else</a:t>
            </a:r>
          </a:p>
          <a:p>
            <a:endParaRPr lang="en-US" sz="2800" dirty="0">
              <a:solidFill>
                <a:schemeClr val="bg1"/>
              </a:solidFill>
            </a:endParaRPr>
          </a:p>
        </p:txBody>
      </p:sp>
      <p:sp>
        <p:nvSpPr>
          <p:cNvPr id="8" name="TextBox 7"/>
          <p:cNvSpPr txBox="1"/>
          <p:nvPr/>
        </p:nvSpPr>
        <p:spPr>
          <a:xfrm>
            <a:off x="2747472" y="3075834"/>
            <a:ext cx="184666" cy="646331"/>
          </a:xfrm>
          <a:prstGeom prst="rect">
            <a:avLst/>
          </a:prstGeom>
          <a:noFill/>
        </p:spPr>
        <p:txBody>
          <a:bodyPr wrap="none" rtlCol="0">
            <a:spAutoFit/>
          </a:bodyPr>
          <a:lstStyle/>
          <a:p>
            <a:endParaRPr lang="en-US" dirty="0"/>
          </a:p>
          <a:p>
            <a:endParaRPr lang="en-US" dirty="0"/>
          </a:p>
        </p:txBody>
      </p:sp>
      <p:sp>
        <p:nvSpPr>
          <p:cNvPr id="2" name="Slide Number Placeholder 1"/>
          <p:cNvSpPr>
            <a:spLocks noGrp="1"/>
          </p:cNvSpPr>
          <p:nvPr>
            <p:ph type="sldNum" sz="quarter" idx="12"/>
          </p:nvPr>
        </p:nvSpPr>
        <p:spPr/>
        <p:txBody>
          <a:bodyPr/>
          <a:lstStyle/>
          <a:p>
            <a:fld id="{26415328-37C3-374B-881B-B9E33DA7ECDC}" type="slidenum">
              <a:rPr lang="en-US" smtClean="0"/>
              <a:t>45</a:t>
            </a:fld>
            <a:endParaRPr lang="en-US" dirty="0"/>
          </a:p>
        </p:txBody>
      </p:sp>
      <p:pic>
        <p:nvPicPr>
          <p:cNvPr id="5" name="Picture 4">
            <a:extLst>
              <a:ext uri="{FF2B5EF4-FFF2-40B4-BE49-F238E27FC236}">
                <a16:creationId xmlns:a16="http://schemas.microsoft.com/office/drawing/2014/main" id="{F230C5AA-0C9A-4B38-90DE-3C965A288A55}"/>
              </a:ext>
            </a:extLst>
          </p:cNvPr>
          <p:cNvPicPr>
            <a:picLocks noChangeAspect="1"/>
          </p:cNvPicPr>
          <p:nvPr/>
        </p:nvPicPr>
        <p:blipFill>
          <a:blip r:embed="rId3"/>
          <a:stretch>
            <a:fillRect/>
          </a:stretch>
        </p:blipFill>
        <p:spPr>
          <a:xfrm>
            <a:off x="518074" y="3758903"/>
            <a:ext cx="11345858" cy="2124371"/>
          </a:xfrm>
          <a:prstGeom prst="rect">
            <a:avLst/>
          </a:prstGeom>
        </p:spPr>
      </p:pic>
    </p:spTree>
    <p:extLst>
      <p:ext uri="{BB962C8B-B14F-4D97-AF65-F5344CB8AC3E}">
        <p14:creationId xmlns:p14="http://schemas.microsoft.com/office/powerpoint/2010/main" val="2786986617"/>
      </p:ext>
    </p:extLst>
  </p:cSld>
  <p:clrMapOvr>
    <a:masterClrMapping/>
  </p:clrMapOvr>
  <mc:AlternateContent xmlns:mc="http://schemas.openxmlformats.org/markup-compatibility/2006" xmlns:p14="http://schemas.microsoft.com/office/powerpoint/2010/main">
    <mc:Choice Requires="p14">
      <p:transition spd="slow" p14:dur="2000" advTm="41116"/>
    </mc:Choice>
    <mc:Fallback xmlns="">
      <p:transition xmlns:p14="http://schemas.microsoft.com/office/powerpoint/2010/main" spd="slow" advTm="41116"/>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38202" y="0"/>
            <a:ext cx="9915596" cy="2677656"/>
          </a:xfrm>
          <a:prstGeom prst="rect">
            <a:avLst/>
          </a:prstGeom>
          <a:noFill/>
        </p:spPr>
        <p:txBody>
          <a:bodyPr wrap="square" rtlCol="0">
            <a:spAutoFit/>
          </a:bodyPr>
          <a:lstStyle/>
          <a:p>
            <a:pPr algn="ctr"/>
            <a:r>
              <a:rPr lang="en-US" sz="2800" b="1" u="sng" dirty="0">
                <a:solidFill>
                  <a:schemeClr val="bg1"/>
                </a:solidFill>
              </a:rPr>
              <a:t>Part 3: Writing Tips</a:t>
            </a:r>
          </a:p>
          <a:p>
            <a:pPr marL="742950" indent="-742950">
              <a:buFont typeface="+mj-lt"/>
              <a:buAutoNum type="alphaUcPeriod" startAt="3"/>
            </a:pPr>
            <a:r>
              <a:rPr lang="en-US" sz="2800" dirty="0">
                <a:solidFill>
                  <a:schemeClr val="bg1"/>
                </a:solidFill>
              </a:rPr>
              <a:t>Mechanics</a:t>
            </a:r>
          </a:p>
          <a:p>
            <a:pPr marL="742950" indent="-742950">
              <a:buFont typeface="+mj-lt"/>
              <a:buAutoNum type="alphaUcPeriod" startAt="3"/>
            </a:pPr>
            <a:endParaRPr lang="en-US" sz="2800" dirty="0">
              <a:solidFill>
                <a:schemeClr val="bg1"/>
              </a:solidFill>
            </a:endParaRPr>
          </a:p>
          <a:p>
            <a:pPr marL="514350" indent="-514350">
              <a:buAutoNum type="arabicPeriod"/>
            </a:pPr>
            <a:r>
              <a:rPr lang="en-US" sz="2800" dirty="0">
                <a:solidFill>
                  <a:schemeClr val="bg1"/>
                </a:solidFill>
              </a:rPr>
              <a:t>Quotations</a:t>
            </a:r>
          </a:p>
          <a:p>
            <a:pPr marL="514350" indent="-514350">
              <a:buAutoNum type="arabicPeriod"/>
            </a:pPr>
            <a:endParaRPr lang="en-US" sz="2800" dirty="0">
              <a:solidFill>
                <a:schemeClr val="bg1"/>
              </a:solidFill>
            </a:endParaRPr>
          </a:p>
          <a:p>
            <a:endParaRPr lang="en-US" sz="2800" dirty="0">
              <a:solidFill>
                <a:schemeClr val="bg1"/>
              </a:solidFill>
            </a:endParaRPr>
          </a:p>
        </p:txBody>
      </p:sp>
      <p:sp>
        <p:nvSpPr>
          <p:cNvPr id="8" name="TextBox 7"/>
          <p:cNvSpPr txBox="1"/>
          <p:nvPr/>
        </p:nvSpPr>
        <p:spPr>
          <a:xfrm>
            <a:off x="2747472" y="3075834"/>
            <a:ext cx="184666" cy="646331"/>
          </a:xfrm>
          <a:prstGeom prst="rect">
            <a:avLst/>
          </a:prstGeom>
          <a:noFill/>
        </p:spPr>
        <p:txBody>
          <a:bodyPr wrap="none" rtlCol="0">
            <a:spAutoFit/>
          </a:bodyPr>
          <a:lstStyle/>
          <a:p>
            <a:endParaRPr lang="en-US" dirty="0"/>
          </a:p>
          <a:p>
            <a:endParaRPr lang="en-US" dirty="0"/>
          </a:p>
        </p:txBody>
      </p:sp>
      <p:sp>
        <p:nvSpPr>
          <p:cNvPr id="2" name="Slide Number Placeholder 1"/>
          <p:cNvSpPr>
            <a:spLocks noGrp="1"/>
          </p:cNvSpPr>
          <p:nvPr>
            <p:ph type="sldNum" sz="quarter" idx="12"/>
          </p:nvPr>
        </p:nvSpPr>
        <p:spPr/>
        <p:txBody>
          <a:bodyPr/>
          <a:lstStyle/>
          <a:p>
            <a:fld id="{26415328-37C3-374B-881B-B9E33DA7ECDC}" type="slidenum">
              <a:rPr lang="en-US" smtClean="0"/>
              <a:t>46</a:t>
            </a:fld>
            <a:endParaRPr lang="en-US" dirty="0"/>
          </a:p>
        </p:txBody>
      </p:sp>
      <p:pic>
        <p:nvPicPr>
          <p:cNvPr id="4" name="Picture 3">
            <a:extLst>
              <a:ext uri="{FF2B5EF4-FFF2-40B4-BE49-F238E27FC236}">
                <a16:creationId xmlns:a16="http://schemas.microsoft.com/office/drawing/2014/main" id="{755EB5B9-4C14-4178-A967-8A0D7740A69B}"/>
              </a:ext>
            </a:extLst>
          </p:cNvPr>
          <p:cNvPicPr>
            <a:picLocks noChangeAspect="1"/>
          </p:cNvPicPr>
          <p:nvPr/>
        </p:nvPicPr>
        <p:blipFill>
          <a:blip r:embed="rId3"/>
          <a:stretch>
            <a:fillRect/>
          </a:stretch>
        </p:blipFill>
        <p:spPr>
          <a:xfrm>
            <a:off x="195467" y="2799326"/>
            <a:ext cx="11801066" cy="728729"/>
          </a:xfrm>
          <a:prstGeom prst="rect">
            <a:avLst/>
          </a:prstGeom>
        </p:spPr>
      </p:pic>
    </p:spTree>
    <p:extLst>
      <p:ext uri="{BB962C8B-B14F-4D97-AF65-F5344CB8AC3E}">
        <p14:creationId xmlns:p14="http://schemas.microsoft.com/office/powerpoint/2010/main" val="2426365890"/>
      </p:ext>
    </p:extLst>
  </p:cSld>
  <p:clrMapOvr>
    <a:masterClrMapping/>
  </p:clrMapOvr>
  <mc:AlternateContent xmlns:mc="http://schemas.openxmlformats.org/markup-compatibility/2006" xmlns:p14="http://schemas.microsoft.com/office/powerpoint/2010/main">
    <mc:Choice Requires="p14">
      <p:transition spd="slow" p14:dur="2000" advTm="41116"/>
    </mc:Choice>
    <mc:Fallback xmlns="">
      <p:transition xmlns:p14="http://schemas.microsoft.com/office/powerpoint/2010/main" spd="slow" advTm="41116"/>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38202" y="0"/>
            <a:ext cx="9915596" cy="5940088"/>
          </a:xfrm>
          <a:prstGeom prst="rect">
            <a:avLst/>
          </a:prstGeom>
          <a:noFill/>
        </p:spPr>
        <p:txBody>
          <a:bodyPr wrap="square" rtlCol="0">
            <a:spAutoFit/>
          </a:bodyPr>
          <a:lstStyle/>
          <a:p>
            <a:pPr algn="ctr"/>
            <a:r>
              <a:rPr lang="en-US" sz="2800" b="1" u="sng" dirty="0">
                <a:solidFill>
                  <a:schemeClr val="bg1"/>
                </a:solidFill>
              </a:rPr>
              <a:t>Part 3: Writing Tips</a:t>
            </a:r>
          </a:p>
          <a:p>
            <a:pPr marL="742950" indent="-742950">
              <a:buFont typeface="+mj-lt"/>
              <a:buAutoNum type="alphaUcPeriod" startAt="3"/>
            </a:pPr>
            <a:r>
              <a:rPr lang="en-US" sz="2800" dirty="0">
                <a:solidFill>
                  <a:schemeClr val="bg1"/>
                </a:solidFill>
              </a:rPr>
              <a:t>Mechanics</a:t>
            </a:r>
          </a:p>
          <a:p>
            <a:pPr marL="742950" indent="-742950">
              <a:buFont typeface="+mj-lt"/>
              <a:buAutoNum type="alphaUcPeriod" startAt="3"/>
            </a:pPr>
            <a:endParaRPr lang="en-US" sz="2800" dirty="0">
              <a:solidFill>
                <a:schemeClr val="bg1"/>
              </a:solidFill>
            </a:endParaRPr>
          </a:p>
          <a:p>
            <a:pPr marL="514350" indent="-514350">
              <a:buFont typeface="+mj-lt"/>
              <a:buAutoNum type="arabicPeriod" startAt="2"/>
            </a:pPr>
            <a:r>
              <a:rPr lang="en-US" sz="2800" dirty="0">
                <a:solidFill>
                  <a:schemeClr val="bg1"/>
                </a:solidFill>
              </a:rPr>
              <a:t>Commas</a:t>
            </a:r>
          </a:p>
          <a:p>
            <a:pPr marL="514350" indent="-514350">
              <a:buAutoNum type="arabicPeriod" startAt="2"/>
            </a:pPr>
            <a:endParaRPr lang="en-US" sz="2800" dirty="0">
              <a:solidFill>
                <a:schemeClr val="bg1"/>
              </a:solidFill>
            </a:endParaRPr>
          </a:p>
          <a:p>
            <a:endParaRPr lang="en-US" sz="2800" dirty="0">
              <a:solidFill>
                <a:schemeClr val="bg1"/>
              </a:solidFill>
            </a:endParaRPr>
          </a:p>
          <a:p>
            <a:endParaRPr lang="en-US" sz="2800" dirty="0">
              <a:solidFill>
                <a:schemeClr val="bg1"/>
              </a:solidFill>
            </a:endParaRPr>
          </a:p>
          <a:p>
            <a:endParaRPr lang="en-US" sz="2800" dirty="0">
              <a:solidFill>
                <a:schemeClr val="bg1"/>
              </a:solidFill>
            </a:endParaRPr>
          </a:p>
          <a:p>
            <a:endParaRPr lang="en-US" sz="2800" dirty="0">
              <a:solidFill>
                <a:schemeClr val="bg1"/>
              </a:solidFill>
            </a:endParaRPr>
          </a:p>
          <a:p>
            <a:pPr marL="800100" lvl="1" indent="-342900">
              <a:buFont typeface="Arial" panose="020B0604020202020204" pitchFamily="34" charset="0"/>
              <a:buChar char="•"/>
            </a:pPr>
            <a:r>
              <a:rPr lang="en-US" sz="3200" dirty="0">
                <a:solidFill>
                  <a:schemeClr val="bg1"/>
                </a:solidFill>
              </a:rPr>
              <a:t>Pairs</a:t>
            </a:r>
          </a:p>
          <a:p>
            <a:pPr marL="800100" lvl="1" indent="-342900">
              <a:buFont typeface="Arial" panose="020B0604020202020204" pitchFamily="34" charset="0"/>
              <a:buChar char="•"/>
            </a:pPr>
            <a:r>
              <a:rPr lang="en-US" sz="3200" dirty="0">
                <a:solidFill>
                  <a:schemeClr val="bg1"/>
                </a:solidFill>
              </a:rPr>
              <a:t>Lists</a:t>
            </a:r>
          </a:p>
          <a:p>
            <a:pPr marL="800100" lvl="1" indent="-342900">
              <a:buFont typeface="Arial" panose="020B0604020202020204" pitchFamily="34" charset="0"/>
              <a:buChar char="•"/>
            </a:pPr>
            <a:r>
              <a:rPr lang="en-US" sz="3200" dirty="0">
                <a:solidFill>
                  <a:schemeClr val="bg1"/>
                </a:solidFill>
              </a:rPr>
              <a:t>With conjunctions</a:t>
            </a:r>
          </a:p>
          <a:p>
            <a:pPr marL="800100" lvl="1" indent="-342900">
              <a:buFont typeface="Arial" panose="020B0604020202020204" pitchFamily="34" charset="0"/>
              <a:buChar char="•"/>
            </a:pPr>
            <a:r>
              <a:rPr lang="en-US" sz="3200" dirty="0">
                <a:solidFill>
                  <a:schemeClr val="bg1"/>
                </a:solidFill>
              </a:rPr>
              <a:t>Dependent clauses</a:t>
            </a:r>
          </a:p>
        </p:txBody>
      </p:sp>
      <p:sp>
        <p:nvSpPr>
          <p:cNvPr id="8" name="TextBox 7"/>
          <p:cNvSpPr txBox="1"/>
          <p:nvPr/>
        </p:nvSpPr>
        <p:spPr>
          <a:xfrm>
            <a:off x="2747472" y="3075834"/>
            <a:ext cx="184666" cy="646331"/>
          </a:xfrm>
          <a:prstGeom prst="rect">
            <a:avLst/>
          </a:prstGeom>
          <a:noFill/>
        </p:spPr>
        <p:txBody>
          <a:bodyPr wrap="none" rtlCol="0">
            <a:spAutoFit/>
          </a:bodyPr>
          <a:lstStyle/>
          <a:p>
            <a:endParaRPr lang="en-US" dirty="0"/>
          </a:p>
          <a:p>
            <a:endParaRPr lang="en-US" dirty="0"/>
          </a:p>
        </p:txBody>
      </p:sp>
      <p:sp>
        <p:nvSpPr>
          <p:cNvPr id="2" name="Slide Number Placeholder 1"/>
          <p:cNvSpPr>
            <a:spLocks noGrp="1"/>
          </p:cNvSpPr>
          <p:nvPr>
            <p:ph type="sldNum" sz="quarter" idx="12"/>
          </p:nvPr>
        </p:nvSpPr>
        <p:spPr/>
        <p:txBody>
          <a:bodyPr/>
          <a:lstStyle/>
          <a:p>
            <a:fld id="{26415328-37C3-374B-881B-B9E33DA7ECDC}" type="slidenum">
              <a:rPr lang="en-US" smtClean="0"/>
              <a:t>47</a:t>
            </a:fld>
            <a:endParaRPr lang="en-US" dirty="0"/>
          </a:p>
        </p:txBody>
      </p:sp>
      <p:pic>
        <p:nvPicPr>
          <p:cNvPr id="6" name="Picture 5">
            <a:extLst>
              <a:ext uri="{FF2B5EF4-FFF2-40B4-BE49-F238E27FC236}">
                <a16:creationId xmlns:a16="http://schemas.microsoft.com/office/drawing/2014/main" id="{60A2D5DF-A742-472F-B014-C41E0982814E}"/>
              </a:ext>
            </a:extLst>
          </p:cNvPr>
          <p:cNvPicPr>
            <a:picLocks noChangeAspect="1"/>
          </p:cNvPicPr>
          <p:nvPr/>
        </p:nvPicPr>
        <p:blipFill>
          <a:blip r:embed="rId3"/>
          <a:stretch>
            <a:fillRect/>
          </a:stretch>
        </p:blipFill>
        <p:spPr>
          <a:xfrm>
            <a:off x="4541408" y="2184294"/>
            <a:ext cx="6620799" cy="1514686"/>
          </a:xfrm>
          <a:prstGeom prst="rect">
            <a:avLst/>
          </a:prstGeom>
        </p:spPr>
      </p:pic>
    </p:spTree>
    <p:extLst>
      <p:ext uri="{BB962C8B-B14F-4D97-AF65-F5344CB8AC3E}">
        <p14:creationId xmlns:p14="http://schemas.microsoft.com/office/powerpoint/2010/main" val="3282575829"/>
      </p:ext>
    </p:extLst>
  </p:cSld>
  <p:clrMapOvr>
    <a:masterClrMapping/>
  </p:clrMapOvr>
  <mc:AlternateContent xmlns:mc="http://schemas.openxmlformats.org/markup-compatibility/2006" xmlns:p14="http://schemas.microsoft.com/office/powerpoint/2010/main">
    <mc:Choice Requires="p14">
      <p:transition spd="slow" p14:dur="2000" advTm="41116"/>
    </mc:Choice>
    <mc:Fallback xmlns="">
      <p:transition xmlns:p14="http://schemas.microsoft.com/office/powerpoint/2010/main" spd="slow" advTm="41116"/>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38202" y="0"/>
            <a:ext cx="9915596" cy="5940088"/>
          </a:xfrm>
          <a:prstGeom prst="rect">
            <a:avLst/>
          </a:prstGeom>
          <a:noFill/>
        </p:spPr>
        <p:txBody>
          <a:bodyPr wrap="square" rtlCol="0">
            <a:spAutoFit/>
          </a:bodyPr>
          <a:lstStyle/>
          <a:p>
            <a:pPr algn="ctr"/>
            <a:r>
              <a:rPr lang="en-US" sz="2800" b="1" u="sng" dirty="0">
                <a:solidFill>
                  <a:schemeClr val="bg1"/>
                </a:solidFill>
              </a:rPr>
              <a:t>Part 3: Writing Tips</a:t>
            </a:r>
          </a:p>
          <a:p>
            <a:pPr marL="742950" indent="-742950">
              <a:buFont typeface="+mj-lt"/>
              <a:buAutoNum type="alphaUcPeriod" startAt="3"/>
            </a:pPr>
            <a:r>
              <a:rPr lang="en-US" sz="2800" dirty="0">
                <a:solidFill>
                  <a:schemeClr val="bg1"/>
                </a:solidFill>
              </a:rPr>
              <a:t>Mechanics</a:t>
            </a:r>
          </a:p>
          <a:p>
            <a:pPr marL="742950" indent="-742950">
              <a:buFont typeface="+mj-lt"/>
              <a:buAutoNum type="alphaUcPeriod" startAt="3"/>
            </a:pPr>
            <a:endParaRPr lang="en-US" sz="2800" dirty="0">
              <a:solidFill>
                <a:schemeClr val="bg1"/>
              </a:solidFill>
            </a:endParaRPr>
          </a:p>
          <a:p>
            <a:pPr marL="514350" indent="-514350">
              <a:buFont typeface="+mj-lt"/>
              <a:buAutoNum type="arabicPeriod" startAt="3"/>
            </a:pPr>
            <a:r>
              <a:rPr lang="en-US" sz="2800" dirty="0">
                <a:solidFill>
                  <a:schemeClr val="bg1"/>
                </a:solidFill>
              </a:rPr>
              <a:t>Ellipses</a:t>
            </a:r>
          </a:p>
          <a:p>
            <a:pPr marL="514350" indent="-514350">
              <a:buAutoNum type="arabicPeriod" startAt="3"/>
            </a:pPr>
            <a:endParaRPr lang="en-US" sz="2800" dirty="0">
              <a:solidFill>
                <a:schemeClr val="bg1"/>
              </a:solidFill>
            </a:endParaRPr>
          </a:p>
          <a:p>
            <a:endParaRPr lang="en-US" sz="2800" dirty="0">
              <a:solidFill>
                <a:schemeClr val="bg1"/>
              </a:solidFill>
            </a:endParaRPr>
          </a:p>
          <a:p>
            <a:endParaRPr lang="en-US" sz="2800" dirty="0">
              <a:solidFill>
                <a:schemeClr val="bg1"/>
              </a:solidFill>
            </a:endParaRPr>
          </a:p>
          <a:p>
            <a:endParaRPr lang="en-US" sz="2800" dirty="0">
              <a:solidFill>
                <a:schemeClr val="bg1"/>
              </a:solidFill>
            </a:endParaRPr>
          </a:p>
          <a:p>
            <a:pPr marL="800100" lvl="1" indent="-342900">
              <a:buFont typeface="Arial" panose="020B0604020202020204" pitchFamily="34" charset="0"/>
              <a:buChar char="•"/>
            </a:pPr>
            <a:r>
              <a:rPr lang="en-US" sz="2400" dirty="0">
                <a:solidFill>
                  <a:schemeClr val="bg1"/>
                </a:solidFill>
              </a:rPr>
              <a:t>Use three dots to indicate omission of one or more words in a quotation</a:t>
            </a:r>
          </a:p>
          <a:p>
            <a:pPr marL="800100" lvl="1" indent="-342900">
              <a:buFont typeface="Arial" panose="020B0604020202020204" pitchFamily="34" charset="0"/>
              <a:buChar char="•"/>
            </a:pPr>
            <a:r>
              <a:rPr lang="en-US" sz="2400" dirty="0">
                <a:solidFill>
                  <a:schemeClr val="bg1"/>
                </a:solidFill>
              </a:rPr>
              <a:t>Use four dots to indicate omission of end of a sentence</a:t>
            </a:r>
          </a:p>
          <a:p>
            <a:pPr marL="800100" lvl="1" indent="-342900">
              <a:buFont typeface="Arial" panose="020B0604020202020204" pitchFamily="34" charset="0"/>
              <a:buChar char="•"/>
            </a:pPr>
            <a:r>
              <a:rPr lang="en-US" sz="2400" dirty="0">
                <a:solidFill>
                  <a:schemeClr val="bg1"/>
                </a:solidFill>
              </a:rPr>
              <a:t>Do not use ellipses at beginning of quotation or where quoted matter is worked into the sentence. </a:t>
            </a:r>
          </a:p>
          <a:p>
            <a:pPr marL="800100" lvl="1" indent="-342900">
              <a:buFont typeface="Arial" panose="020B0604020202020204" pitchFamily="34" charset="0"/>
              <a:buChar char="•"/>
            </a:pPr>
            <a:r>
              <a:rPr lang="en-US" sz="2400" dirty="0">
                <a:solidFill>
                  <a:schemeClr val="bg1"/>
                </a:solidFill>
              </a:rPr>
              <a:t>Use spaces between words and ellipsis dots</a:t>
            </a:r>
          </a:p>
          <a:p>
            <a:pPr marL="800100" lvl="1" indent="-342900">
              <a:buFont typeface="Arial" panose="020B0604020202020204" pitchFamily="34" charset="0"/>
              <a:buChar char="•"/>
            </a:pPr>
            <a:r>
              <a:rPr lang="en-US" sz="2400" dirty="0">
                <a:solidFill>
                  <a:schemeClr val="bg1"/>
                </a:solidFill>
              </a:rPr>
              <a:t>Use hard spaces between dots (</a:t>
            </a:r>
            <a:r>
              <a:rPr lang="en-US" sz="2400" dirty="0" err="1">
                <a:solidFill>
                  <a:schemeClr val="bg1"/>
                </a:solidFill>
              </a:rPr>
              <a:t>ctrl+shift+space</a:t>
            </a:r>
            <a:r>
              <a:rPr lang="en-US" sz="2400" dirty="0">
                <a:solidFill>
                  <a:schemeClr val="bg1"/>
                </a:solidFill>
              </a:rPr>
              <a:t> in MS Word)</a:t>
            </a:r>
          </a:p>
        </p:txBody>
      </p:sp>
      <p:sp>
        <p:nvSpPr>
          <p:cNvPr id="8" name="TextBox 7"/>
          <p:cNvSpPr txBox="1"/>
          <p:nvPr/>
        </p:nvSpPr>
        <p:spPr>
          <a:xfrm>
            <a:off x="2747472" y="3075834"/>
            <a:ext cx="184666" cy="646331"/>
          </a:xfrm>
          <a:prstGeom prst="rect">
            <a:avLst/>
          </a:prstGeom>
          <a:noFill/>
        </p:spPr>
        <p:txBody>
          <a:bodyPr wrap="none" rtlCol="0">
            <a:spAutoFit/>
          </a:bodyPr>
          <a:lstStyle/>
          <a:p>
            <a:endParaRPr lang="en-US" dirty="0"/>
          </a:p>
          <a:p>
            <a:endParaRPr lang="en-US" dirty="0"/>
          </a:p>
        </p:txBody>
      </p:sp>
      <p:sp>
        <p:nvSpPr>
          <p:cNvPr id="2" name="Slide Number Placeholder 1"/>
          <p:cNvSpPr>
            <a:spLocks noGrp="1"/>
          </p:cNvSpPr>
          <p:nvPr>
            <p:ph type="sldNum" sz="quarter" idx="12"/>
          </p:nvPr>
        </p:nvSpPr>
        <p:spPr/>
        <p:txBody>
          <a:bodyPr/>
          <a:lstStyle/>
          <a:p>
            <a:fld id="{26415328-37C3-374B-881B-B9E33DA7ECDC}" type="slidenum">
              <a:rPr lang="en-US" smtClean="0"/>
              <a:t>48</a:t>
            </a:fld>
            <a:endParaRPr lang="en-US" dirty="0"/>
          </a:p>
        </p:txBody>
      </p:sp>
      <p:pic>
        <p:nvPicPr>
          <p:cNvPr id="9" name="Picture 8">
            <a:extLst>
              <a:ext uri="{FF2B5EF4-FFF2-40B4-BE49-F238E27FC236}">
                <a16:creationId xmlns:a16="http://schemas.microsoft.com/office/drawing/2014/main" id="{8A23EE63-C890-4CBC-A3DD-F1E39170540A}"/>
              </a:ext>
            </a:extLst>
          </p:cNvPr>
          <p:cNvPicPr>
            <a:picLocks noChangeAspect="1"/>
          </p:cNvPicPr>
          <p:nvPr/>
        </p:nvPicPr>
        <p:blipFill>
          <a:blip r:embed="rId3"/>
          <a:stretch>
            <a:fillRect/>
          </a:stretch>
        </p:blipFill>
        <p:spPr>
          <a:xfrm>
            <a:off x="737439" y="1912394"/>
            <a:ext cx="10717121" cy="1200318"/>
          </a:xfrm>
          <a:prstGeom prst="rect">
            <a:avLst/>
          </a:prstGeom>
        </p:spPr>
      </p:pic>
    </p:spTree>
    <p:extLst>
      <p:ext uri="{BB962C8B-B14F-4D97-AF65-F5344CB8AC3E}">
        <p14:creationId xmlns:p14="http://schemas.microsoft.com/office/powerpoint/2010/main" val="805333866"/>
      </p:ext>
    </p:extLst>
  </p:cSld>
  <p:clrMapOvr>
    <a:masterClrMapping/>
  </p:clrMapOvr>
  <mc:AlternateContent xmlns:mc="http://schemas.openxmlformats.org/markup-compatibility/2006" xmlns:p14="http://schemas.microsoft.com/office/powerpoint/2010/main">
    <mc:Choice Requires="p14">
      <p:transition spd="slow" p14:dur="2000" advTm="41116"/>
    </mc:Choice>
    <mc:Fallback xmlns="">
      <p:transition xmlns:p14="http://schemas.microsoft.com/office/powerpoint/2010/main" spd="slow" advTm="41116"/>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38202" y="0"/>
            <a:ext cx="9915596" cy="6555641"/>
          </a:xfrm>
          <a:prstGeom prst="rect">
            <a:avLst/>
          </a:prstGeom>
          <a:noFill/>
        </p:spPr>
        <p:txBody>
          <a:bodyPr wrap="square" rtlCol="0">
            <a:spAutoFit/>
          </a:bodyPr>
          <a:lstStyle/>
          <a:p>
            <a:pPr algn="ctr"/>
            <a:r>
              <a:rPr lang="en-US" sz="2800" b="1" u="sng" dirty="0">
                <a:solidFill>
                  <a:schemeClr val="bg1"/>
                </a:solidFill>
              </a:rPr>
              <a:t>Part 3: Writing Tips</a:t>
            </a:r>
          </a:p>
          <a:p>
            <a:pPr marL="742950" indent="-742950">
              <a:buFont typeface="+mj-lt"/>
              <a:buAutoNum type="alphaUcPeriod" startAt="3"/>
            </a:pPr>
            <a:r>
              <a:rPr lang="en-US" sz="2800" dirty="0">
                <a:solidFill>
                  <a:schemeClr val="bg1"/>
                </a:solidFill>
              </a:rPr>
              <a:t>Mechanics</a:t>
            </a:r>
          </a:p>
          <a:p>
            <a:pPr marL="742950" indent="-742950">
              <a:buFont typeface="+mj-lt"/>
              <a:buAutoNum type="alphaUcPeriod" startAt="3"/>
            </a:pPr>
            <a:endParaRPr lang="en-US" sz="2800" dirty="0">
              <a:solidFill>
                <a:schemeClr val="bg1"/>
              </a:solidFill>
            </a:endParaRPr>
          </a:p>
          <a:p>
            <a:pPr marL="514350" indent="-514350">
              <a:buFont typeface="+mj-lt"/>
              <a:buAutoNum type="arabicPeriod" startAt="4"/>
            </a:pPr>
            <a:r>
              <a:rPr lang="en-US" sz="2800" dirty="0">
                <a:solidFill>
                  <a:schemeClr val="bg1"/>
                </a:solidFill>
              </a:rPr>
              <a:t>Brackets</a:t>
            </a:r>
          </a:p>
          <a:p>
            <a:pPr marL="514350" indent="-514350">
              <a:buAutoNum type="arabicPeriod" startAt="4"/>
            </a:pPr>
            <a:endParaRPr lang="en-US" sz="2800" dirty="0">
              <a:solidFill>
                <a:schemeClr val="bg1"/>
              </a:solidFill>
            </a:endParaRPr>
          </a:p>
          <a:p>
            <a:endParaRPr lang="en-US" sz="2800" dirty="0">
              <a:solidFill>
                <a:schemeClr val="bg1"/>
              </a:solidFill>
            </a:endParaRPr>
          </a:p>
          <a:p>
            <a:endParaRPr lang="en-US" sz="2800" dirty="0">
              <a:solidFill>
                <a:schemeClr val="bg1"/>
              </a:solidFill>
            </a:endParaRPr>
          </a:p>
          <a:p>
            <a:endParaRPr lang="en-US" sz="2800" dirty="0">
              <a:solidFill>
                <a:schemeClr val="bg1"/>
              </a:solidFill>
            </a:endParaRPr>
          </a:p>
          <a:p>
            <a:pPr marL="800100" lvl="1" indent="-342900">
              <a:buFont typeface="Arial" panose="020B0604020202020204" pitchFamily="34" charset="0"/>
              <a:buChar char="•"/>
            </a:pPr>
            <a:r>
              <a:rPr lang="en-US" sz="2800" dirty="0">
                <a:solidFill>
                  <a:schemeClr val="bg1"/>
                </a:solidFill>
              </a:rPr>
              <a:t>Use brackets to insert a clarification in quoted material</a:t>
            </a:r>
          </a:p>
          <a:p>
            <a:pPr marL="800100" lvl="1" indent="-342900">
              <a:buFont typeface="Arial" panose="020B0604020202020204" pitchFamily="34" charset="0"/>
              <a:buChar char="•"/>
            </a:pPr>
            <a:r>
              <a:rPr lang="en-US" sz="2800" dirty="0">
                <a:solidFill>
                  <a:schemeClr val="bg1"/>
                </a:solidFill>
              </a:rPr>
              <a:t>Use brackets to show the original quotation has been modified</a:t>
            </a:r>
          </a:p>
          <a:p>
            <a:pPr marL="800100" lvl="1" indent="-342900">
              <a:buFont typeface="Arial" panose="020B0604020202020204" pitchFamily="34" charset="0"/>
              <a:buChar char="•"/>
            </a:pPr>
            <a:r>
              <a:rPr lang="en-US" sz="2800" dirty="0">
                <a:solidFill>
                  <a:schemeClr val="bg1"/>
                </a:solidFill>
              </a:rPr>
              <a:t>Use empty brackets to show part of a quoted word has been omitted</a:t>
            </a:r>
          </a:p>
          <a:p>
            <a:pPr marL="1257300" lvl="2" indent="-342900">
              <a:buFont typeface="Arial" panose="020B0604020202020204" pitchFamily="34" charset="0"/>
              <a:buChar char="•"/>
            </a:pPr>
            <a:r>
              <a:rPr lang="en-US" sz="2800" dirty="0">
                <a:solidFill>
                  <a:schemeClr val="bg1"/>
                </a:solidFill>
              </a:rPr>
              <a:t>For example, if the text you’re quoting used “related” but the syntax of your document needs “relate,” show the modification as “relate[].”</a:t>
            </a:r>
          </a:p>
        </p:txBody>
      </p:sp>
      <p:sp>
        <p:nvSpPr>
          <p:cNvPr id="8" name="TextBox 7"/>
          <p:cNvSpPr txBox="1"/>
          <p:nvPr/>
        </p:nvSpPr>
        <p:spPr>
          <a:xfrm>
            <a:off x="2747472" y="3075834"/>
            <a:ext cx="184666" cy="646331"/>
          </a:xfrm>
          <a:prstGeom prst="rect">
            <a:avLst/>
          </a:prstGeom>
          <a:noFill/>
        </p:spPr>
        <p:txBody>
          <a:bodyPr wrap="none" rtlCol="0">
            <a:spAutoFit/>
          </a:bodyPr>
          <a:lstStyle/>
          <a:p>
            <a:endParaRPr lang="en-US" dirty="0"/>
          </a:p>
          <a:p>
            <a:endParaRPr lang="en-US" dirty="0"/>
          </a:p>
        </p:txBody>
      </p:sp>
      <p:sp>
        <p:nvSpPr>
          <p:cNvPr id="2" name="Slide Number Placeholder 1"/>
          <p:cNvSpPr>
            <a:spLocks noGrp="1"/>
          </p:cNvSpPr>
          <p:nvPr>
            <p:ph type="sldNum" sz="quarter" idx="12"/>
          </p:nvPr>
        </p:nvSpPr>
        <p:spPr/>
        <p:txBody>
          <a:bodyPr/>
          <a:lstStyle/>
          <a:p>
            <a:fld id="{26415328-37C3-374B-881B-B9E33DA7ECDC}" type="slidenum">
              <a:rPr lang="en-US" smtClean="0"/>
              <a:t>49</a:t>
            </a:fld>
            <a:endParaRPr lang="en-US" dirty="0"/>
          </a:p>
        </p:txBody>
      </p:sp>
      <p:pic>
        <p:nvPicPr>
          <p:cNvPr id="9" name="Picture 8">
            <a:extLst>
              <a:ext uri="{FF2B5EF4-FFF2-40B4-BE49-F238E27FC236}">
                <a16:creationId xmlns:a16="http://schemas.microsoft.com/office/drawing/2014/main" id="{8A23EE63-C890-4CBC-A3DD-F1E39170540A}"/>
              </a:ext>
            </a:extLst>
          </p:cNvPr>
          <p:cNvPicPr>
            <a:picLocks noChangeAspect="1"/>
          </p:cNvPicPr>
          <p:nvPr/>
        </p:nvPicPr>
        <p:blipFill>
          <a:blip r:embed="rId3"/>
          <a:stretch>
            <a:fillRect/>
          </a:stretch>
        </p:blipFill>
        <p:spPr>
          <a:xfrm>
            <a:off x="737439" y="1912394"/>
            <a:ext cx="10717121" cy="1200318"/>
          </a:xfrm>
          <a:prstGeom prst="rect">
            <a:avLst/>
          </a:prstGeom>
        </p:spPr>
      </p:pic>
    </p:spTree>
    <p:extLst>
      <p:ext uri="{BB962C8B-B14F-4D97-AF65-F5344CB8AC3E}">
        <p14:creationId xmlns:p14="http://schemas.microsoft.com/office/powerpoint/2010/main" val="2609444850"/>
      </p:ext>
    </p:extLst>
  </p:cSld>
  <p:clrMapOvr>
    <a:masterClrMapping/>
  </p:clrMapOvr>
  <mc:AlternateContent xmlns:mc="http://schemas.openxmlformats.org/markup-compatibility/2006" xmlns:p14="http://schemas.microsoft.com/office/powerpoint/2010/main">
    <mc:Choice Requires="p14">
      <p:transition spd="slow" p14:dur="2000" advTm="41116"/>
    </mc:Choice>
    <mc:Fallback xmlns="">
      <p:transition xmlns:p14="http://schemas.microsoft.com/office/powerpoint/2010/main" spd="slow" advTm="4111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38202" y="0"/>
            <a:ext cx="9915596" cy="3693319"/>
          </a:xfrm>
          <a:prstGeom prst="rect">
            <a:avLst/>
          </a:prstGeom>
          <a:noFill/>
        </p:spPr>
        <p:txBody>
          <a:bodyPr wrap="square" rtlCol="0">
            <a:spAutoFit/>
          </a:bodyPr>
          <a:lstStyle/>
          <a:p>
            <a:pPr algn="ctr"/>
            <a:r>
              <a:rPr lang="en-US" sz="2800" b="1" u="sng" dirty="0">
                <a:solidFill>
                  <a:schemeClr val="bg1"/>
                </a:solidFill>
              </a:rPr>
              <a:t>Part 1: Overview of Investigative Documents</a:t>
            </a:r>
          </a:p>
          <a:p>
            <a:pPr marL="742950" indent="-742950">
              <a:buAutoNum type="alphaUcPeriod"/>
            </a:pPr>
            <a:r>
              <a:rPr lang="en-US" sz="2800" dirty="0">
                <a:solidFill>
                  <a:schemeClr val="bg1"/>
                </a:solidFill>
              </a:rPr>
              <a:t>The Investigative Report</a:t>
            </a:r>
          </a:p>
          <a:p>
            <a:endParaRPr lang="en-US" sz="4000" dirty="0">
              <a:solidFill>
                <a:schemeClr val="bg1"/>
              </a:solidFill>
            </a:endParaRPr>
          </a:p>
          <a:p>
            <a:endParaRPr lang="en-US" sz="4000" dirty="0">
              <a:solidFill>
                <a:schemeClr val="bg1"/>
              </a:solidFill>
            </a:endParaRPr>
          </a:p>
          <a:p>
            <a:endParaRPr lang="en-US" sz="4000" dirty="0">
              <a:solidFill>
                <a:schemeClr val="bg1"/>
              </a:solidFill>
            </a:endParaRPr>
          </a:p>
          <a:p>
            <a:r>
              <a:rPr lang="en-US" sz="4000" dirty="0">
                <a:solidFill>
                  <a:schemeClr val="bg1"/>
                </a:solidFill>
              </a:rPr>
              <a:t>Templates, samples, and alternative formats</a:t>
            </a:r>
          </a:p>
          <a:p>
            <a:endParaRPr lang="en-US" dirty="0"/>
          </a:p>
        </p:txBody>
      </p:sp>
      <p:sp>
        <p:nvSpPr>
          <p:cNvPr id="8" name="TextBox 7"/>
          <p:cNvSpPr txBox="1"/>
          <p:nvPr/>
        </p:nvSpPr>
        <p:spPr>
          <a:xfrm>
            <a:off x="2747472" y="3075834"/>
            <a:ext cx="184666" cy="646331"/>
          </a:xfrm>
          <a:prstGeom prst="rect">
            <a:avLst/>
          </a:prstGeom>
          <a:noFill/>
        </p:spPr>
        <p:txBody>
          <a:bodyPr wrap="none" rtlCol="0">
            <a:spAutoFit/>
          </a:bodyPr>
          <a:lstStyle/>
          <a:p>
            <a:endParaRPr lang="en-US" dirty="0"/>
          </a:p>
          <a:p>
            <a:endParaRPr lang="en-US" dirty="0"/>
          </a:p>
        </p:txBody>
      </p:sp>
      <p:sp>
        <p:nvSpPr>
          <p:cNvPr id="2" name="Slide Number Placeholder 1"/>
          <p:cNvSpPr>
            <a:spLocks noGrp="1"/>
          </p:cNvSpPr>
          <p:nvPr>
            <p:ph type="sldNum" sz="quarter" idx="12"/>
          </p:nvPr>
        </p:nvSpPr>
        <p:spPr/>
        <p:txBody>
          <a:bodyPr/>
          <a:lstStyle/>
          <a:p>
            <a:fld id="{26415328-37C3-374B-881B-B9E33DA7ECDC}" type="slidenum">
              <a:rPr lang="en-US" smtClean="0"/>
              <a:t>5</a:t>
            </a:fld>
            <a:endParaRPr lang="en-US" dirty="0"/>
          </a:p>
        </p:txBody>
      </p:sp>
    </p:spTree>
    <p:extLst>
      <p:ext uri="{BB962C8B-B14F-4D97-AF65-F5344CB8AC3E}">
        <p14:creationId xmlns:p14="http://schemas.microsoft.com/office/powerpoint/2010/main" val="1397484235"/>
      </p:ext>
    </p:extLst>
  </p:cSld>
  <p:clrMapOvr>
    <a:masterClrMapping/>
  </p:clrMapOvr>
  <mc:AlternateContent xmlns:mc="http://schemas.openxmlformats.org/markup-compatibility/2006" xmlns:p14="http://schemas.microsoft.com/office/powerpoint/2010/main">
    <mc:Choice Requires="p14">
      <p:transition spd="slow" p14:dur="2000" advTm="41116"/>
    </mc:Choice>
    <mc:Fallback xmlns="">
      <p:transition xmlns:p14="http://schemas.microsoft.com/office/powerpoint/2010/main" spd="slow" advTm="41116"/>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38202" y="0"/>
            <a:ext cx="9915596" cy="6124754"/>
          </a:xfrm>
          <a:prstGeom prst="rect">
            <a:avLst/>
          </a:prstGeom>
          <a:noFill/>
        </p:spPr>
        <p:txBody>
          <a:bodyPr wrap="square" rtlCol="0">
            <a:spAutoFit/>
          </a:bodyPr>
          <a:lstStyle/>
          <a:p>
            <a:pPr algn="ctr"/>
            <a:r>
              <a:rPr lang="en-US" sz="2800" b="1" u="sng" dirty="0">
                <a:solidFill>
                  <a:schemeClr val="bg1"/>
                </a:solidFill>
              </a:rPr>
              <a:t>Part 3: Writing Tips</a:t>
            </a:r>
          </a:p>
          <a:p>
            <a:pPr marL="742950" indent="-742950">
              <a:buFont typeface="+mj-lt"/>
              <a:buAutoNum type="alphaUcPeriod" startAt="3"/>
            </a:pPr>
            <a:r>
              <a:rPr lang="en-US" sz="2800" dirty="0">
                <a:solidFill>
                  <a:schemeClr val="bg1"/>
                </a:solidFill>
              </a:rPr>
              <a:t>Mechanics</a:t>
            </a:r>
          </a:p>
          <a:p>
            <a:pPr marL="742950" indent="-742950">
              <a:buFont typeface="+mj-lt"/>
              <a:buAutoNum type="alphaUcPeriod" startAt="3"/>
            </a:pPr>
            <a:endParaRPr lang="en-US" sz="2800" dirty="0">
              <a:solidFill>
                <a:schemeClr val="bg1"/>
              </a:solidFill>
            </a:endParaRPr>
          </a:p>
          <a:p>
            <a:pPr marL="514350" indent="-514350">
              <a:buFont typeface="+mj-lt"/>
              <a:buAutoNum type="arabicPeriod" startAt="5"/>
            </a:pPr>
            <a:r>
              <a:rPr lang="en-US" sz="2800" dirty="0">
                <a:solidFill>
                  <a:schemeClr val="bg1"/>
                </a:solidFill>
              </a:rPr>
              <a:t>Periods</a:t>
            </a:r>
          </a:p>
          <a:p>
            <a:pPr marL="514350" indent="-514350">
              <a:buAutoNum type="arabicPeriod" startAt="5"/>
            </a:pPr>
            <a:endParaRPr lang="en-US" sz="2800" dirty="0">
              <a:solidFill>
                <a:schemeClr val="bg1"/>
              </a:solidFill>
            </a:endParaRPr>
          </a:p>
          <a:p>
            <a:pPr marL="800100" lvl="1" indent="-342900">
              <a:buFont typeface="Arial" panose="020B0604020202020204" pitchFamily="34" charset="0"/>
              <a:buChar char="•"/>
            </a:pPr>
            <a:r>
              <a:rPr lang="en-US" sz="3600" dirty="0">
                <a:solidFill>
                  <a:schemeClr val="bg1"/>
                </a:solidFill>
              </a:rPr>
              <a:t>End most sentences with periods</a:t>
            </a:r>
          </a:p>
          <a:p>
            <a:pPr marL="800100" lvl="1" indent="-342900">
              <a:buFont typeface="Arial" panose="020B0604020202020204" pitchFamily="34" charset="0"/>
              <a:buChar char="•"/>
            </a:pPr>
            <a:r>
              <a:rPr lang="en-US" sz="3600" dirty="0">
                <a:solidFill>
                  <a:schemeClr val="bg1"/>
                </a:solidFill>
              </a:rPr>
              <a:t>You will probably never need an exclamation point unless quoting</a:t>
            </a:r>
          </a:p>
          <a:p>
            <a:pPr marL="800100" lvl="1" indent="-342900">
              <a:buFont typeface="Arial" panose="020B0604020202020204" pitchFamily="34" charset="0"/>
              <a:buChar char="•"/>
            </a:pPr>
            <a:r>
              <a:rPr lang="en-US" sz="3600" dirty="0">
                <a:solidFill>
                  <a:schemeClr val="bg1"/>
                </a:solidFill>
              </a:rPr>
              <a:t>Use a period after a heading if the heading is a complete sentence</a:t>
            </a:r>
          </a:p>
          <a:p>
            <a:pPr marL="800100" lvl="1" indent="-342900">
              <a:buFont typeface="Arial" panose="020B0604020202020204" pitchFamily="34" charset="0"/>
              <a:buChar char="•"/>
            </a:pPr>
            <a:r>
              <a:rPr lang="en-US" sz="3600" dirty="0">
                <a:solidFill>
                  <a:schemeClr val="bg1"/>
                </a:solidFill>
              </a:rPr>
              <a:t>Use periods after letters or numbers in an outline or list</a:t>
            </a:r>
          </a:p>
        </p:txBody>
      </p:sp>
      <p:sp>
        <p:nvSpPr>
          <p:cNvPr id="8" name="TextBox 7"/>
          <p:cNvSpPr txBox="1"/>
          <p:nvPr/>
        </p:nvSpPr>
        <p:spPr>
          <a:xfrm>
            <a:off x="2747472" y="3075834"/>
            <a:ext cx="184666" cy="646331"/>
          </a:xfrm>
          <a:prstGeom prst="rect">
            <a:avLst/>
          </a:prstGeom>
          <a:noFill/>
        </p:spPr>
        <p:txBody>
          <a:bodyPr wrap="none" rtlCol="0">
            <a:spAutoFit/>
          </a:bodyPr>
          <a:lstStyle/>
          <a:p>
            <a:endParaRPr lang="en-US" dirty="0"/>
          </a:p>
          <a:p>
            <a:endParaRPr lang="en-US" dirty="0"/>
          </a:p>
        </p:txBody>
      </p:sp>
      <p:sp>
        <p:nvSpPr>
          <p:cNvPr id="2" name="Slide Number Placeholder 1"/>
          <p:cNvSpPr>
            <a:spLocks noGrp="1"/>
          </p:cNvSpPr>
          <p:nvPr>
            <p:ph type="sldNum" sz="quarter" idx="12"/>
          </p:nvPr>
        </p:nvSpPr>
        <p:spPr/>
        <p:txBody>
          <a:bodyPr/>
          <a:lstStyle/>
          <a:p>
            <a:fld id="{26415328-37C3-374B-881B-B9E33DA7ECDC}" type="slidenum">
              <a:rPr lang="en-US" smtClean="0"/>
              <a:t>50</a:t>
            </a:fld>
            <a:endParaRPr lang="en-US" dirty="0"/>
          </a:p>
        </p:txBody>
      </p:sp>
    </p:spTree>
    <p:extLst>
      <p:ext uri="{BB962C8B-B14F-4D97-AF65-F5344CB8AC3E}">
        <p14:creationId xmlns:p14="http://schemas.microsoft.com/office/powerpoint/2010/main" val="3870687370"/>
      </p:ext>
    </p:extLst>
  </p:cSld>
  <p:clrMapOvr>
    <a:masterClrMapping/>
  </p:clrMapOvr>
  <mc:AlternateContent xmlns:mc="http://schemas.openxmlformats.org/markup-compatibility/2006" xmlns:p14="http://schemas.microsoft.com/office/powerpoint/2010/main">
    <mc:Choice Requires="p14">
      <p:transition spd="slow" p14:dur="2000" advTm="41116"/>
    </mc:Choice>
    <mc:Fallback xmlns="">
      <p:transition xmlns:p14="http://schemas.microsoft.com/office/powerpoint/2010/main" spd="slow" advTm="41116"/>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38202" y="0"/>
            <a:ext cx="9915596" cy="2677656"/>
          </a:xfrm>
          <a:prstGeom prst="rect">
            <a:avLst/>
          </a:prstGeom>
          <a:noFill/>
        </p:spPr>
        <p:txBody>
          <a:bodyPr wrap="square" rtlCol="0">
            <a:spAutoFit/>
          </a:bodyPr>
          <a:lstStyle/>
          <a:p>
            <a:pPr algn="ctr"/>
            <a:r>
              <a:rPr lang="en-US" sz="2800" b="1" u="sng" dirty="0">
                <a:solidFill>
                  <a:schemeClr val="bg1"/>
                </a:solidFill>
              </a:rPr>
              <a:t>Part 3: Writing Tips</a:t>
            </a:r>
          </a:p>
          <a:p>
            <a:pPr marL="742950" indent="-742950">
              <a:buFont typeface="+mj-lt"/>
              <a:buAutoNum type="alphaUcPeriod" startAt="3"/>
            </a:pPr>
            <a:r>
              <a:rPr lang="en-US" sz="2800" dirty="0">
                <a:solidFill>
                  <a:schemeClr val="bg1"/>
                </a:solidFill>
              </a:rPr>
              <a:t>Mechanics</a:t>
            </a:r>
          </a:p>
          <a:p>
            <a:pPr marL="742950" indent="-742950">
              <a:buFont typeface="+mj-lt"/>
              <a:buAutoNum type="alphaUcPeriod" startAt="3"/>
            </a:pPr>
            <a:endParaRPr lang="en-US" sz="2800" dirty="0">
              <a:solidFill>
                <a:schemeClr val="bg1"/>
              </a:solidFill>
            </a:endParaRPr>
          </a:p>
          <a:p>
            <a:pPr marL="514350" indent="-514350">
              <a:buFont typeface="+mj-lt"/>
              <a:buAutoNum type="arabicPeriod" startAt="5"/>
            </a:pPr>
            <a:r>
              <a:rPr lang="en-US" sz="2800" dirty="0">
                <a:solidFill>
                  <a:schemeClr val="bg1"/>
                </a:solidFill>
              </a:rPr>
              <a:t>Periods</a:t>
            </a:r>
          </a:p>
          <a:p>
            <a:endParaRPr lang="en-US" sz="2800" dirty="0">
              <a:solidFill>
                <a:schemeClr val="bg1"/>
              </a:solidFill>
            </a:endParaRPr>
          </a:p>
          <a:p>
            <a:endParaRPr lang="en-US" sz="2800" dirty="0">
              <a:solidFill>
                <a:schemeClr val="bg1"/>
              </a:solidFill>
            </a:endParaRPr>
          </a:p>
        </p:txBody>
      </p:sp>
      <p:sp>
        <p:nvSpPr>
          <p:cNvPr id="8" name="TextBox 7"/>
          <p:cNvSpPr txBox="1"/>
          <p:nvPr/>
        </p:nvSpPr>
        <p:spPr>
          <a:xfrm>
            <a:off x="2747472" y="3075834"/>
            <a:ext cx="184666" cy="646331"/>
          </a:xfrm>
          <a:prstGeom prst="rect">
            <a:avLst/>
          </a:prstGeom>
          <a:noFill/>
        </p:spPr>
        <p:txBody>
          <a:bodyPr wrap="none" rtlCol="0">
            <a:spAutoFit/>
          </a:bodyPr>
          <a:lstStyle/>
          <a:p>
            <a:endParaRPr lang="en-US" dirty="0"/>
          </a:p>
          <a:p>
            <a:endParaRPr lang="en-US" dirty="0"/>
          </a:p>
        </p:txBody>
      </p:sp>
      <p:sp>
        <p:nvSpPr>
          <p:cNvPr id="2" name="Slide Number Placeholder 1"/>
          <p:cNvSpPr>
            <a:spLocks noGrp="1"/>
          </p:cNvSpPr>
          <p:nvPr>
            <p:ph type="sldNum" sz="quarter" idx="12"/>
          </p:nvPr>
        </p:nvSpPr>
        <p:spPr/>
        <p:txBody>
          <a:bodyPr/>
          <a:lstStyle/>
          <a:p>
            <a:fld id="{26415328-37C3-374B-881B-B9E33DA7ECDC}" type="slidenum">
              <a:rPr lang="en-US" smtClean="0"/>
              <a:t>51</a:t>
            </a:fld>
            <a:endParaRPr lang="en-US" dirty="0"/>
          </a:p>
        </p:txBody>
      </p:sp>
      <p:pic>
        <p:nvPicPr>
          <p:cNvPr id="4" name="Picture 3">
            <a:extLst>
              <a:ext uri="{FF2B5EF4-FFF2-40B4-BE49-F238E27FC236}">
                <a16:creationId xmlns:a16="http://schemas.microsoft.com/office/drawing/2014/main" id="{44905D83-8EC8-4C64-9041-8C26659D1471}"/>
              </a:ext>
            </a:extLst>
          </p:cNvPr>
          <p:cNvPicPr>
            <a:picLocks noChangeAspect="1"/>
          </p:cNvPicPr>
          <p:nvPr/>
        </p:nvPicPr>
        <p:blipFill>
          <a:blip r:embed="rId3"/>
          <a:stretch>
            <a:fillRect/>
          </a:stretch>
        </p:blipFill>
        <p:spPr>
          <a:xfrm>
            <a:off x="1934670" y="2357287"/>
            <a:ext cx="8322660" cy="2803291"/>
          </a:xfrm>
          <a:prstGeom prst="rect">
            <a:avLst/>
          </a:prstGeom>
        </p:spPr>
      </p:pic>
    </p:spTree>
    <p:extLst>
      <p:ext uri="{BB962C8B-B14F-4D97-AF65-F5344CB8AC3E}">
        <p14:creationId xmlns:p14="http://schemas.microsoft.com/office/powerpoint/2010/main" val="4130711504"/>
      </p:ext>
    </p:extLst>
  </p:cSld>
  <p:clrMapOvr>
    <a:masterClrMapping/>
  </p:clrMapOvr>
  <mc:AlternateContent xmlns:mc="http://schemas.openxmlformats.org/markup-compatibility/2006" xmlns:p14="http://schemas.microsoft.com/office/powerpoint/2010/main">
    <mc:Choice Requires="p14">
      <p:transition spd="slow" p14:dur="2000" advTm="41116"/>
    </mc:Choice>
    <mc:Fallback xmlns="">
      <p:transition xmlns:p14="http://schemas.microsoft.com/office/powerpoint/2010/main" spd="slow" advTm="41116"/>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38202" y="0"/>
            <a:ext cx="9915596" cy="2677656"/>
          </a:xfrm>
          <a:prstGeom prst="rect">
            <a:avLst/>
          </a:prstGeom>
          <a:noFill/>
        </p:spPr>
        <p:txBody>
          <a:bodyPr wrap="square" rtlCol="0">
            <a:spAutoFit/>
          </a:bodyPr>
          <a:lstStyle/>
          <a:p>
            <a:pPr algn="ctr"/>
            <a:r>
              <a:rPr lang="en-US" sz="2800" b="1" u="sng" dirty="0">
                <a:solidFill>
                  <a:schemeClr val="bg1"/>
                </a:solidFill>
              </a:rPr>
              <a:t>Part 3: Writing Tips</a:t>
            </a:r>
          </a:p>
          <a:p>
            <a:pPr marL="742950" indent="-742950">
              <a:buFont typeface="+mj-lt"/>
              <a:buAutoNum type="alphaUcPeriod" startAt="3"/>
            </a:pPr>
            <a:r>
              <a:rPr lang="en-US" sz="2800" dirty="0">
                <a:solidFill>
                  <a:schemeClr val="bg1"/>
                </a:solidFill>
              </a:rPr>
              <a:t>Mechanics</a:t>
            </a:r>
          </a:p>
          <a:p>
            <a:pPr marL="742950" indent="-742950">
              <a:buFont typeface="+mj-lt"/>
              <a:buAutoNum type="alphaUcPeriod" startAt="3"/>
            </a:pPr>
            <a:endParaRPr lang="en-US" sz="2800" dirty="0">
              <a:solidFill>
                <a:schemeClr val="bg1"/>
              </a:solidFill>
            </a:endParaRPr>
          </a:p>
          <a:p>
            <a:pPr marL="514350" indent="-514350">
              <a:buFont typeface="+mj-lt"/>
              <a:buAutoNum type="arabicPeriod" startAt="5"/>
            </a:pPr>
            <a:r>
              <a:rPr lang="en-US" sz="2800" dirty="0">
                <a:solidFill>
                  <a:schemeClr val="bg1"/>
                </a:solidFill>
              </a:rPr>
              <a:t>Periods</a:t>
            </a:r>
          </a:p>
          <a:p>
            <a:endParaRPr lang="en-US" sz="2800" dirty="0">
              <a:solidFill>
                <a:schemeClr val="bg1"/>
              </a:solidFill>
            </a:endParaRPr>
          </a:p>
          <a:p>
            <a:endParaRPr lang="en-US" sz="2800" dirty="0">
              <a:solidFill>
                <a:schemeClr val="bg1"/>
              </a:solidFill>
            </a:endParaRPr>
          </a:p>
        </p:txBody>
      </p:sp>
      <p:sp>
        <p:nvSpPr>
          <p:cNvPr id="8" name="TextBox 7"/>
          <p:cNvSpPr txBox="1"/>
          <p:nvPr/>
        </p:nvSpPr>
        <p:spPr>
          <a:xfrm>
            <a:off x="2747472" y="3075834"/>
            <a:ext cx="184666" cy="646331"/>
          </a:xfrm>
          <a:prstGeom prst="rect">
            <a:avLst/>
          </a:prstGeom>
          <a:noFill/>
        </p:spPr>
        <p:txBody>
          <a:bodyPr wrap="none" rtlCol="0">
            <a:spAutoFit/>
          </a:bodyPr>
          <a:lstStyle/>
          <a:p>
            <a:endParaRPr lang="en-US" dirty="0"/>
          </a:p>
          <a:p>
            <a:endParaRPr lang="en-US" dirty="0"/>
          </a:p>
        </p:txBody>
      </p:sp>
      <p:sp>
        <p:nvSpPr>
          <p:cNvPr id="2" name="Slide Number Placeholder 1"/>
          <p:cNvSpPr>
            <a:spLocks noGrp="1"/>
          </p:cNvSpPr>
          <p:nvPr>
            <p:ph type="sldNum" sz="quarter" idx="12"/>
          </p:nvPr>
        </p:nvSpPr>
        <p:spPr/>
        <p:txBody>
          <a:bodyPr/>
          <a:lstStyle/>
          <a:p>
            <a:fld id="{26415328-37C3-374B-881B-B9E33DA7ECDC}" type="slidenum">
              <a:rPr lang="en-US" smtClean="0"/>
              <a:t>52</a:t>
            </a:fld>
            <a:endParaRPr lang="en-US" dirty="0"/>
          </a:p>
        </p:txBody>
      </p:sp>
      <p:pic>
        <p:nvPicPr>
          <p:cNvPr id="5" name="Picture 4">
            <a:extLst>
              <a:ext uri="{FF2B5EF4-FFF2-40B4-BE49-F238E27FC236}">
                <a16:creationId xmlns:a16="http://schemas.microsoft.com/office/drawing/2014/main" id="{2724CE9D-D96A-4E55-903B-6FC4E654AA62}"/>
              </a:ext>
            </a:extLst>
          </p:cNvPr>
          <p:cNvPicPr>
            <a:picLocks noChangeAspect="1"/>
          </p:cNvPicPr>
          <p:nvPr/>
        </p:nvPicPr>
        <p:blipFill>
          <a:blip r:embed="rId3"/>
          <a:stretch>
            <a:fillRect/>
          </a:stretch>
        </p:blipFill>
        <p:spPr>
          <a:xfrm>
            <a:off x="3120091" y="2466840"/>
            <a:ext cx="5951818" cy="2677656"/>
          </a:xfrm>
          <a:prstGeom prst="rect">
            <a:avLst/>
          </a:prstGeom>
        </p:spPr>
      </p:pic>
    </p:spTree>
    <p:extLst>
      <p:ext uri="{BB962C8B-B14F-4D97-AF65-F5344CB8AC3E}">
        <p14:creationId xmlns:p14="http://schemas.microsoft.com/office/powerpoint/2010/main" val="3218068724"/>
      </p:ext>
    </p:extLst>
  </p:cSld>
  <p:clrMapOvr>
    <a:masterClrMapping/>
  </p:clrMapOvr>
  <mc:AlternateContent xmlns:mc="http://schemas.openxmlformats.org/markup-compatibility/2006" xmlns:p14="http://schemas.microsoft.com/office/powerpoint/2010/main">
    <mc:Choice Requires="p14">
      <p:transition spd="slow" p14:dur="2000" advTm="41116"/>
    </mc:Choice>
    <mc:Fallback xmlns="">
      <p:transition xmlns:p14="http://schemas.microsoft.com/office/powerpoint/2010/main" spd="slow" advTm="41116"/>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38202" y="0"/>
            <a:ext cx="9915596" cy="2677656"/>
          </a:xfrm>
          <a:prstGeom prst="rect">
            <a:avLst/>
          </a:prstGeom>
          <a:noFill/>
        </p:spPr>
        <p:txBody>
          <a:bodyPr wrap="square" rtlCol="0">
            <a:spAutoFit/>
          </a:bodyPr>
          <a:lstStyle/>
          <a:p>
            <a:pPr algn="ctr"/>
            <a:r>
              <a:rPr lang="en-US" sz="2800" b="1" u="sng" dirty="0">
                <a:solidFill>
                  <a:schemeClr val="bg1"/>
                </a:solidFill>
              </a:rPr>
              <a:t>Part 3: Writing Tips</a:t>
            </a:r>
          </a:p>
          <a:p>
            <a:pPr marL="742950" indent="-742950">
              <a:buFont typeface="+mj-lt"/>
              <a:buAutoNum type="alphaUcPeriod" startAt="3"/>
            </a:pPr>
            <a:r>
              <a:rPr lang="en-US" sz="2800" dirty="0">
                <a:solidFill>
                  <a:schemeClr val="bg1"/>
                </a:solidFill>
              </a:rPr>
              <a:t>Mechanics</a:t>
            </a:r>
          </a:p>
          <a:p>
            <a:pPr marL="742950" indent="-742950">
              <a:buFont typeface="+mj-lt"/>
              <a:buAutoNum type="alphaUcPeriod" startAt="3"/>
            </a:pPr>
            <a:endParaRPr lang="en-US" sz="2800" dirty="0">
              <a:solidFill>
                <a:schemeClr val="bg1"/>
              </a:solidFill>
            </a:endParaRPr>
          </a:p>
          <a:p>
            <a:pPr marL="514350" indent="-514350">
              <a:buFont typeface="+mj-lt"/>
              <a:buAutoNum type="arabicPeriod" startAt="5"/>
            </a:pPr>
            <a:r>
              <a:rPr lang="en-US" sz="2800" dirty="0">
                <a:solidFill>
                  <a:schemeClr val="bg1"/>
                </a:solidFill>
              </a:rPr>
              <a:t>Periods</a:t>
            </a:r>
          </a:p>
          <a:p>
            <a:endParaRPr lang="en-US" sz="2800" dirty="0">
              <a:solidFill>
                <a:schemeClr val="bg1"/>
              </a:solidFill>
            </a:endParaRPr>
          </a:p>
          <a:p>
            <a:endParaRPr lang="en-US" sz="2800" dirty="0">
              <a:solidFill>
                <a:schemeClr val="bg1"/>
              </a:solidFill>
            </a:endParaRPr>
          </a:p>
        </p:txBody>
      </p:sp>
      <p:sp>
        <p:nvSpPr>
          <p:cNvPr id="8" name="TextBox 7"/>
          <p:cNvSpPr txBox="1"/>
          <p:nvPr/>
        </p:nvSpPr>
        <p:spPr>
          <a:xfrm>
            <a:off x="2747472" y="3075834"/>
            <a:ext cx="184666" cy="646331"/>
          </a:xfrm>
          <a:prstGeom prst="rect">
            <a:avLst/>
          </a:prstGeom>
          <a:noFill/>
        </p:spPr>
        <p:txBody>
          <a:bodyPr wrap="none" rtlCol="0">
            <a:spAutoFit/>
          </a:bodyPr>
          <a:lstStyle/>
          <a:p>
            <a:endParaRPr lang="en-US" dirty="0"/>
          </a:p>
          <a:p>
            <a:endParaRPr lang="en-US" dirty="0"/>
          </a:p>
        </p:txBody>
      </p:sp>
      <p:sp>
        <p:nvSpPr>
          <p:cNvPr id="2" name="Slide Number Placeholder 1"/>
          <p:cNvSpPr>
            <a:spLocks noGrp="1"/>
          </p:cNvSpPr>
          <p:nvPr>
            <p:ph type="sldNum" sz="quarter" idx="12"/>
          </p:nvPr>
        </p:nvSpPr>
        <p:spPr/>
        <p:txBody>
          <a:bodyPr/>
          <a:lstStyle/>
          <a:p>
            <a:fld id="{26415328-37C3-374B-881B-B9E33DA7ECDC}" type="slidenum">
              <a:rPr lang="en-US" smtClean="0"/>
              <a:t>53</a:t>
            </a:fld>
            <a:endParaRPr lang="en-US" dirty="0"/>
          </a:p>
        </p:txBody>
      </p:sp>
      <p:pic>
        <p:nvPicPr>
          <p:cNvPr id="4" name="Picture 3">
            <a:extLst>
              <a:ext uri="{FF2B5EF4-FFF2-40B4-BE49-F238E27FC236}">
                <a16:creationId xmlns:a16="http://schemas.microsoft.com/office/drawing/2014/main" id="{07C27D6B-7BA9-4899-BC97-01F0400F7FD7}"/>
              </a:ext>
            </a:extLst>
          </p:cNvPr>
          <p:cNvPicPr>
            <a:picLocks noChangeAspect="1"/>
          </p:cNvPicPr>
          <p:nvPr/>
        </p:nvPicPr>
        <p:blipFill rotWithShape="1">
          <a:blip r:embed="rId3"/>
          <a:srcRect b="18121"/>
          <a:stretch/>
        </p:blipFill>
        <p:spPr>
          <a:xfrm>
            <a:off x="3375631" y="1338828"/>
            <a:ext cx="6066721" cy="2255710"/>
          </a:xfrm>
          <a:prstGeom prst="rect">
            <a:avLst/>
          </a:prstGeom>
        </p:spPr>
      </p:pic>
      <p:pic>
        <p:nvPicPr>
          <p:cNvPr id="9" name="Picture 8">
            <a:extLst>
              <a:ext uri="{FF2B5EF4-FFF2-40B4-BE49-F238E27FC236}">
                <a16:creationId xmlns:a16="http://schemas.microsoft.com/office/drawing/2014/main" id="{F4E305E3-4D10-4409-8683-C78EF7AA577E}"/>
              </a:ext>
            </a:extLst>
          </p:cNvPr>
          <p:cNvPicPr>
            <a:picLocks noChangeAspect="1"/>
          </p:cNvPicPr>
          <p:nvPr/>
        </p:nvPicPr>
        <p:blipFill rotWithShape="1">
          <a:blip r:embed="rId4"/>
          <a:srcRect r="7419"/>
          <a:stretch/>
        </p:blipFill>
        <p:spPr>
          <a:xfrm>
            <a:off x="3375631" y="4180345"/>
            <a:ext cx="5987878" cy="1804621"/>
          </a:xfrm>
          <a:prstGeom prst="rect">
            <a:avLst/>
          </a:prstGeom>
        </p:spPr>
      </p:pic>
    </p:spTree>
    <p:extLst>
      <p:ext uri="{BB962C8B-B14F-4D97-AF65-F5344CB8AC3E}">
        <p14:creationId xmlns:p14="http://schemas.microsoft.com/office/powerpoint/2010/main" val="978904770"/>
      </p:ext>
    </p:extLst>
  </p:cSld>
  <p:clrMapOvr>
    <a:masterClrMapping/>
  </p:clrMapOvr>
  <mc:AlternateContent xmlns:mc="http://schemas.openxmlformats.org/markup-compatibility/2006" xmlns:p14="http://schemas.microsoft.com/office/powerpoint/2010/main">
    <mc:Choice Requires="p14">
      <p:transition spd="slow" p14:dur="2000" advTm="41116"/>
    </mc:Choice>
    <mc:Fallback xmlns="">
      <p:transition xmlns:p14="http://schemas.microsoft.com/office/powerpoint/2010/main" spd="slow" advTm="41116"/>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38202" y="0"/>
            <a:ext cx="9915596" cy="6124754"/>
          </a:xfrm>
          <a:prstGeom prst="rect">
            <a:avLst/>
          </a:prstGeom>
          <a:noFill/>
        </p:spPr>
        <p:txBody>
          <a:bodyPr wrap="square" rtlCol="0">
            <a:spAutoFit/>
          </a:bodyPr>
          <a:lstStyle/>
          <a:p>
            <a:pPr algn="ctr"/>
            <a:r>
              <a:rPr lang="en-US" sz="2800" b="1" u="sng" dirty="0">
                <a:solidFill>
                  <a:schemeClr val="bg1"/>
                </a:solidFill>
              </a:rPr>
              <a:t>Part 3: Writing Tips</a:t>
            </a:r>
          </a:p>
          <a:p>
            <a:pPr marL="742950" indent="-742950">
              <a:buFont typeface="+mj-lt"/>
              <a:buAutoNum type="alphaUcPeriod" startAt="3"/>
            </a:pPr>
            <a:r>
              <a:rPr lang="en-US" sz="2800" dirty="0">
                <a:solidFill>
                  <a:schemeClr val="bg1"/>
                </a:solidFill>
              </a:rPr>
              <a:t>Mechanics</a:t>
            </a:r>
          </a:p>
          <a:p>
            <a:pPr marL="742950" indent="-742950">
              <a:buFont typeface="+mj-lt"/>
              <a:buAutoNum type="alphaUcPeriod" startAt="3"/>
            </a:pPr>
            <a:endParaRPr lang="en-US" sz="2800" dirty="0">
              <a:solidFill>
                <a:schemeClr val="bg1"/>
              </a:solidFill>
            </a:endParaRPr>
          </a:p>
          <a:p>
            <a:pPr marL="514350" indent="-514350">
              <a:buFont typeface="+mj-lt"/>
              <a:buAutoNum type="arabicPeriod" startAt="6"/>
            </a:pPr>
            <a:r>
              <a:rPr lang="en-US" sz="2800" dirty="0">
                <a:solidFill>
                  <a:schemeClr val="bg1"/>
                </a:solidFill>
              </a:rPr>
              <a:t>Apostrophes</a:t>
            </a:r>
          </a:p>
          <a:p>
            <a:pPr marL="514350" indent="-514350">
              <a:buAutoNum type="arabicPeriod" startAt="6"/>
            </a:pPr>
            <a:endParaRPr lang="en-US" sz="2800" dirty="0">
              <a:solidFill>
                <a:schemeClr val="bg1"/>
              </a:solidFill>
            </a:endParaRPr>
          </a:p>
          <a:p>
            <a:pPr marL="800100" lvl="1" indent="-342900">
              <a:buFont typeface="Arial" panose="020B0604020202020204" pitchFamily="34" charset="0"/>
              <a:buChar char="•"/>
            </a:pPr>
            <a:r>
              <a:rPr lang="en-US" sz="4000" dirty="0">
                <a:solidFill>
                  <a:schemeClr val="bg1"/>
                </a:solidFill>
              </a:rPr>
              <a:t>Forms the possessive case</a:t>
            </a:r>
          </a:p>
          <a:p>
            <a:pPr marL="800100" lvl="1" indent="-342900">
              <a:buFont typeface="Arial" panose="020B0604020202020204" pitchFamily="34" charset="0"/>
              <a:buChar char="•"/>
            </a:pPr>
            <a:r>
              <a:rPr lang="en-US" sz="4000" dirty="0">
                <a:solidFill>
                  <a:schemeClr val="bg1"/>
                </a:solidFill>
              </a:rPr>
              <a:t>Stands for missing letters in contractions</a:t>
            </a:r>
          </a:p>
          <a:p>
            <a:pPr marL="800100" lvl="1" indent="-342900">
              <a:buFont typeface="Arial" panose="020B0604020202020204" pitchFamily="34" charset="0"/>
              <a:buChar char="•"/>
            </a:pPr>
            <a:endParaRPr lang="en-US" sz="4000" dirty="0">
              <a:solidFill>
                <a:schemeClr val="bg1"/>
              </a:solidFill>
            </a:endParaRPr>
          </a:p>
          <a:p>
            <a:pPr marL="800100" lvl="1" indent="-342900">
              <a:buFont typeface="Arial" panose="020B0604020202020204" pitchFamily="34" charset="0"/>
              <a:buChar char="•"/>
            </a:pPr>
            <a:r>
              <a:rPr lang="en-US" sz="2400" dirty="0">
                <a:solidFill>
                  <a:schemeClr val="bg1"/>
                </a:solidFill>
              </a:rPr>
              <a:t>Very </a:t>
            </a:r>
            <a:r>
              <a:rPr lang="en-US" sz="2400" dirty="0" err="1">
                <a:solidFill>
                  <a:schemeClr val="bg1"/>
                </a:solidFill>
              </a:rPr>
              <a:t>very</a:t>
            </a:r>
            <a:r>
              <a:rPr lang="en-US" sz="2400" dirty="0">
                <a:solidFill>
                  <a:schemeClr val="bg1"/>
                </a:solidFill>
              </a:rPr>
              <a:t> </a:t>
            </a:r>
            <a:r>
              <a:rPr lang="en-US" sz="2400" dirty="0" err="1">
                <a:solidFill>
                  <a:schemeClr val="bg1"/>
                </a:solidFill>
              </a:rPr>
              <a:t>very</a:t>
            </a:r>
            <a:r>
              <a:rPr lang="en-US" sz="2400" dirty="0">
                <a:solidFill>
                  <a:schemeClr val="bg1"/>
                </a:solidFill>
              </a:rPr>
              <a:t> </a:t>
            </a:r>
            <a:r>
              <a:rPr lang="en-US" sz="2400" dirty="0" err="1">
                <a:solidFill>
                  <a:schemeClr val="bg1"/>
                </a:solidFill>
              </a:rPr>
              <a:t>very</a:t>
            </a:r>
            <a:r>
              <a:rPr lang="en-US" sz="2400" dirty="0">
                <a:solidFill>
                  <a:schemeClr val="bg1"/>
                </a:solidFill>
              </a:rPr>
              <a:t> rarely forms the plural of certain expressions</a:t>
            </a:r>
          </a:p>
          <a:p>
            <a:pPr marL="1257300" lvl="2" indent="-342900">
              <a:buFont typeface="Arial" panose="020B0604020202020204" pitchFamily="34" charset="0"/>
              <a:buChar char="•"/>
            </a:pPr>
            <a:r>
              <a:rPr lang="en-US" sz="2400" dirty="0">
                <a:solidFill>
                  <a:schemeClr val="bg1"/>
                </a:solidFill>
              </a:rPr>
              <a:t>Smiths</a:t>
            </a:r>
          </a:p>
          <a:p>
            <a:pPr marL="1257300" lvl="2" indent="-342900">
              <a:buFont typeface="Arial" panose="020B0604020202020204" pitchFamily="34" charset="0"/>
              <a:buChar char="•"/>
            </a:pPr>
            <a:r>
              <a:rPr lang="en-US" sz="2400" dirty="0">
                <a:solidFill>
                  <a:schemeClr val="bg1"/>
                </a:solidFill>
              </a:rPr>
              <a:t>She received Bs and Cs on her report card</a:t>
            </a:r>
          </a:p>
          <a:p>
            <a:pPr marL="1257300" lvl="2" indent="-342900">
              <a:buFont typeface="Arial" panose="020B0604020202020204" pitchFamily="34" charset="0"/>
              <a:buChar char="•"/>
            </a:pPr>
            <a:r>
              <a:rPr lang="en-US" sz="2400" dirty="0">
                <a:solidFill>
                  <a:schemeClr val="bg1"/>
                </a:solidFill>
              </a:rPr>
              <a:t>She received A’s on her report card (used here to avoid miscue)</a:t>
            </a:r>
          </a:p>
          <a:p>
            <a:pPr marL="1257300" lvl="2" indent="-342900">
              <a:buFont typeface="Arial" panose="020B0604020202020204" pitchFamily="34" charset="0"/>
              <a:buChar char="•"/>
            </a:pPr>
            <a:r>
              <a:rPr lang="en-US" sz="2400" dirty="0">
                <a:solidFill>
                  <a:schemeClr val="bg1"/>
                </a:solidFill>
              </a:rPr>
              <a:t>He owns hundreds of CDs</a:t>
            </a:r>
          </a:p>
        </p:txBody>
      </p:sp>
      <p:sp>
        <p:nvSpPr>
          <p:cNvPr id="8" name="TextBox 7"/>
          <p:cNvSpPr txBox="1"/>
          <p:nvPr/>
        </p:nvSpPr>
        <p:spPr>
          <a:xfrm>
            <a:off x="2747472" y="3075834"/>
            <a:ext cx="184666" cy="646331"/>
          </a:xfrm>
          <a:prstGeom prst="rect">
            <a:avLst/>
          </a:prstGeom>
          <a:noFill/>
        </p:spPr>
        <p:txBody>
          <a:bodyPr wrap="none" rtlCol="0">
            <a:spAutoFit/>
          </a:bodyPr>
          <a:lstStyle/>
          <a:p>
            <a:endParaRPr lang="en-US" dirty="0"/>
          </a:p>
          <a:p>
            <a:endParaRPr lang="en-US" dirty="0"/>
          </a:p>
        </p:txBody>
      </p:sp>
      <p:sp>
        <p:nvSpPr>
          <p:cNvPr id="2" name="Slide Number Placeholder 1"/>
          <p:cNvSpPr>
            <a:spLocks noGrp="1"/>
          </p:cNvSpPr>
          <p:nvPr>
            <p:ph type="sldNum" sz="quarter" idx="12"/>
          </p:nvPr>
        </p:nvSpPr>
        <p:spPr/>
        <p:txBody>
          <a:bodyPr/>
          <a:lstStyle/>
          <a:p>
            <a:fld id="{26415328-37C3-374B-881B-B9E33DA7ECDC}" type="slidenum">
              <a:rPr lang="en-US" smtClean="0"/>
              <a:t>54</a:t>
            </a:fld>
            <a:endParaRPr lang="en-US" dirty="0"/>
          </a:p>
        </p:txBody>
      </p:sp>
    </p:spTree>
    <p:extLst>
      <p:ext uri="{BB962C8B-B14F-4D97-AF65-F5344CB8AC3E}">
        <p14:creationId xmlns:p14="http://schemas.microsoft.com/office/powerpoint/2010/main" val="56095911"/>
      </p:ext>
    </p:extLst>
  </p:cSld>
  <p:clrMapOvr>
    <a:masterClrMapping/>
  </p:clrMapOvr>
  <mc:AlternateContent xmlns:mc="http://schemas.openxmlformats.org/markup-compatibility/2006" xmlns:p14="http://schemas.microsoft.com/office/powerpoint/2010/main">
    <mc:Choice Requires="p14">
      <p:transition spd="slow" p14:dur="2000" advTm="41116"/>
    </mc:Choice>
    <mc:Fallback xmlns="">
      <p:transition xmlns:p14="http://schemas.microsoft.com/office/powerpoint/2010/main" spd="slow" advTm="41116"/>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38202" y="0"/>
            <a:ext cx="9915596" cy="2677656"/>
          </a:xfrm>
          <a:prstGeom prst="rect">
            <a:avLst/>
          </a:prstGeom>
          <a:noFill/>
        </p:spPr>
        <p:txBody>
          <a:bodyPr wrap="square" rtlCol="0">
            <a:spAutoFit/>
          </a:bodyPr>
          <a:lstStyle/>
          <a:p>
            <a:pPr algn="ctr"/>
            <a:r>
              <a:rPr lang="en-US" sz="2800" b="1" u="sng" dirty="0">
                <a:solidFill>
                  <a:schemeClr val="bg1"/>
                </a:solidFill>
              </a:rPr>
              <a:t>Part 3: Writing Tips</a:t>
            </a:r>
          </a:p>
          <a:p>
            <a:pPr marL="742950" indent="-742950">
              <a:buFont typeface="+mj-lt"/>
              <a:buAutoNum type="alphaUcPeriod" startAt="3"/>
            </a:pPr>
            <a:r>
              <a:rPr lang="en-US" sz="2800" dirty="0">
                <a:solidFill>
                  <a:schemeClr val="bg1"/>
                </a:solidFill>
              </a:rPr>
              <a:t>Mechanics</a:t>
            </a:r>
          </a:p>
          <a:p>
            <a:pPr marL="742950" indent="-742950">
              <a:buFont typeface="+mj-lt"/>
              <a:buAutoNum type="alphaUcPeriod" startAt="3"/>
            </a:pPr>
            <a:endParaRPr lang="en-US" sz="2800" dirty="0">
              <a:solidFill>
                <a:schemeClr val="bg1"/>
              </a:solidFill>
            </a:endParaRPr>
          </a:p>
          <a:p>
            <a:pPr marL="514350" indent="-514350">
              <a:buFont typeface="+mj-lt"/>
              <a:buAutoNum type="arabicPeriod" startAt="6"/>
            </a:pPr>
            <a:r>
              <a:rPr lang="en-US" sz="2800" dirty="0">
                <a:solidFill>
                  <a:schemeClr val="bg1"/>
                </a:solidFill>
              </a:rPr>
              <a:t>Apostrophes</a:t>
            </a:r>
          </a:p>
          <a:p>
            <a:endParaRPr lang="en-US" sz="2800" dirty="0">
              <a:solidFill>
                <a:schemeClr val="bg1"/>
              </a:solidFill>
            </a:endParaRPr>
          </a:p>
          <a:p>
            <a:endParaRPr lang="en-US" sz="2800" dirty="0">
              <a:solidFill>
                <a:schemeClr val="bg1"/>
              </a:solidFill>
            </a:endParaRPr>
          </a:p>
        </p:txBody>
      </p:sp>
      <p:sp>
        <p:nvSpPr>
          <p:cNvPr id="8" name="TextBox 7"/>
          <p:cNvSpPr txBox="1"/>
          <p:nvPr/>
        </p:nvSpPr>
        <p:spPr>
          <a:xfrm>
            <a:off x="2747472" y="3075834"/>
            <a:ext cx="184666" cy="646331"/>
          </a:xfrm>
          <a:prstGeom prst="rect">
            <a:avLst/>
          </a:prstGeom>
          <a:noFill/>
        </p:spPr>
        <p:txBody>
          <a:bodyPr wrap="none" rtlCol="0">
            <a:spAutoFit/>
          </a:bodyPr>
          <a:lstStyle/>
          <a:p>
            <a:endParaRPr lang="en-US" dirty="0"/>
          </a:p>
          <a:p>
            <a:endParaRPr lang="en-US" dirty="0"/>
          </a:p>
        </p:txBody>
      </p:sp>
      <p:sp>
        <p:nvSpPr>
          <p:cNvPr id="2" name="Slide Number Placeholder 1"/>
          <p:cNvSpPr>
            <a:spLocks noGrp="1"/>
          </p:cNvSpPr>
          <p:nvPr>
            <p:ph type="sldNum" sz="quarter" idx="12"/>
          </p:nvPr>
        </p:nvSpPr>
        <p:spPr/>
        <p:txBody>
          <a:bodyPr/>
          <a:lstStyle/>
          <a:p>
            <a:fld id="{26415328-37C3-374B-881B-B9E33DA7ECDC}" type="slidenum">
              <a:rPr lang="en-US" smtClean="0"/>
              <a:t>55</a:t>
            </a:fld>
            <a:endParaRPr lang="en-US" dirty="0"/>
          </a:p>
        </p:txBody>
      </p:sp>
      <p:pic>
        <p:nvPicPr>
          <p:cNvPr id="3" name="Picture 2">
            <a:extLst>
              <a:ext uri="{FF2B5EF4-FFF2-40B4-BE49-F238E27FC236}">
                <a16:creationId xmlns:a16="http://schemas.microsoft.com/office/drawing/2014/main" id="{A247D404-FA1A-40A3-A246-D90724DA368C}"/>
              </a:ext>
            </a:extLst>
          </p:cNvPr>
          <p:cNvPicPr>
            <a:picLocks noChangeAspect="1"/>
          </p:cNvPicPr>
          <p:nvPr/>
        </p:nvPicPr>
        <p:blipFill>
          <a:blip r:embed="rId3"/>
          <a:stretch>
            <a:fillRect/>
          </a:stretch>
        </p:blipFill>
        <p:spPr>
          <a:xfrm>
            <a:off x="3251638" y="2212263"/>
            <a:ext cx="5688724" cy="3199907"/>
          </a:xfrm>
          <a:prstGeom prst="rect">
            <a:avLst/>
          </a:prstGeom>
        </p:spPr>
      </p:pic>
    </p:spTree>
    <p:extLst>
      <p:ext uri="{BB962C8B-B14F-4D97-AF65-F5344CB8AC3E}">
        <p14:creationId xmlns:p14="http://schemas.microsoft.com/office/powerpoint/2010/main" val="2962913209"/>
      </p:ext>
    </p:extLst>
  </p:cSld>
  <p:clrMapOvr>
    <a:masterClrMapping/>
  </p:clrMapOvr>
  <mc:AlternateContent xmlns:mc="http://schemas.openxmlformats.org/markup-compatibility/2006" xmlns:p14="http://schemas.microsoft.com/office/powerpoint/2010/main">
    <mc:Choice Requires="p14">
      <p:transition spd="slow" p14:dur="2000" advTm="41116"/>
    </mc:Choice>
    <mc:Fallback xmlns="">
      <p:transition xmlns:p14="http://schemas.microsoft.com/office/powerpoint/2010/main" spd="slow" advTm="41116"/>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38202" y="0"/>
            <a:ext cx="9915596" cy="2677656"/>
          </a:xfrm>
          <a:prstGeom prst="rect">
            <a:avLst/>
          </a:prstGeom>
          <a:noFill/>
        </p:spPr>
        <p:txBody>
          <a:bodyPr wrap="square" rtlCol="0">
            <a:spAutoFit/>
          </a:bodyPr>
          <a:lstStyle/>
          <a:p>
            <a:pPr algn="ctr"/>
            <a:r>
              <a:rPr lang="en-US" sz="2800" b="1" u="sng" dirty="0">
                <a:solidFill>
                  <a:schemeClr val="bg1"/>
                </a:solidFill>
              </a:rPr>
              <a:t>Part 3: Writing Tips</a:t>
            </a:r>
          </a:p>
          <a:p>
            <a:pPr marL="742950" indent="-742950">
              <a:buFont typeface="+mj-lt"/>
              <a:buAutoNum type="alphaUcPeriod" startAt="3"/>
            </a:pPr>
            <a:r>
              <a:rPr lang="en-US" sz="2800" dirty="0">
                <a:solidFill>
                  <a:schemeClr val="bg1"/>
                </a:solidFill>
              </a:rPr>
              <a:t>Mechanics</a:t>
            </a:r>
          </a:p>
          <a:p>
            <a:pPr marL="742950" indent="-742950">
              <a:buFont typeface="+mj-lt"/>
              <a:buAutoNum type="alphaUcPeriod" startAt="3"/>
            </a:pPr>
            <a:endParaRPr lang="en-US" sz="2800" dirty="0">
              <a:solidFill>
                <a:schemeClr val="bg1"/>
              </a:solidFill>
            </a:endParaRPr>
          </a:p>
          <a:p>
            <a:pPr marL="514350" indent="-514350">
              <a:buFont typeface="+mj-lt"/>
              <a:buAutoNum type="arabicPeriod" startAt="6"/>
            </a:pPr>
            <a:r>
              <a:rPr lang="en-US" sz="2800" dirty="0">
                <a:solidFill>
                  <a:schemeClr val="bg1"/>
                </a:solidFill>
              </a:rPr>
              <a:t>Apostrophes</a:t>
            </a:r>
          </a:p>
          <a:p>
            <a:endParaRPr lang="en-US" sz="2800" dirty="0">
              <a:solidFill>
                <a:schemeClr val="bg1"/>
              </a:solidFill>
            </a:endParaRPr>
          </a:p>
          <a:p>
            <a:endParaRPr lang="en-US" sz="2800" dirty="0">
              <a:solidFill>
                <a:schemeClr val="bg1"/>
              </a:solidFill>
            </a:endParaRPr>
          </a:p>
        </p:txBody>
      </p:sp>
      <p:sp>
        <p:nvSpPr>
          <p:cNvPr id="8" name="TextBox 7"/>
          <p:cNvSpPr txBox="1"/>
          <p:nvPr/>
        </p:nvSpPr>
        <p:spPr>
          <a:xfrm>
            <a:off x="2747472" y="3075834"/>
            <a:ext cx="184666" cy="646331"/>
          </a:xfrm>
          <a:prstGeom prst="rect">
            <a:avLst/>
          </a:prstGeom>
          <a:noFill/>
        </p:spPr>
        <p:txBody>
          <a:bodyPr wrap="none" rtlCol="0">
            <a:spAutoFit/>
          </a:bodyPr>
          <a:lstStyle/>
          <a:p>
            <a:endParaRPr lang="en-US" dirty="0"/>
          </a:p>
          <a:p>
            <a:endParaRPr lang="en-US" dirty="0"/>
          </a:p>
        </p:txBody>
      </p:sp>
      <p:sp>
        <p:nvSpPr>
          <p:cNvPr id="2" name="Slide Number Placeholder 1"/>
          <p:cNvSpPr>
            <a:spLocks noGrp="1"/>
          </p:cNvSpPr>
          <p:nvPr>
            <p:ph type="sldNum" sz="quarter" idx="12"/>
          </p:nvPr>
        </p:nvSpPr>
        <p:spPr/>
        <p:txBody>
          <a:bodyPr/>
          <a:lstStyle/>
          <a:p>
            <a:fld id="{26415328-37C3-374B-881B-B9E33DA7ECDC}" type="slidenum">
              <a:rPr lang="en-US" smtClean="0"/>
              <a:t>56</a:t>
            </a:fld>
            <a:endParaRPr lang="en-US" dirty="0"/>
          </a:p>
        </p:txBody>
      </p:sp>
      <p:pic>
        <p:nvPicPr>
          <p:cNvPr id="4" name="Picture 3">
            <a:extLst>
              <a:ext uri="{FF2B5EF4-FFF2-40B4-BE49-F238E27FC236}">
                <a16:creationId xmlns:a16="http://schemas.microsoft.com/office/drawing/2014/main" id="{D0A1B138-1E9B-44A1-AD4E-8BEDDF56C4A7}"/>
              </a:ext>
            </a:extLst>
          </p:cNvPr>
          <p:cNvPicPr>
            <a:picLocks noChangeAspect="1"/>
          </p:cNvPicPr>
          <p:nvPr/>
        </p:nvPicPr>
        <p:blipFill>
          <a:blip r:embed="rId3"/>
          <a:stretch>
            <a:fillRect/>
          </a:stretch>
        </p:blipFill>
        <p:spPr>
          <a:xfrm>
            <a:off x="3347435" y="2073026"/>
            <a:ext cx="5497130" cy="3298278"/>
          </a:xfrm>
          <a:prstGeom prst="rect">
            <a:avLst/>
          </a:prstGeom>
        </p:spPr>
      </p:pic>
    </p:spTree>
    <p:extLst>
      <p:ext uri="{BB962C8B-B14F-4D97-AF65-F5344CB8AC3E}">
        <p14:creationId xmlns:p14="http://schemas.microsoft.com/office/powerpoint/2010/main" val="2652162756"/>
      </p:ext>
    </p:extLst>
  </p:cSld>
  <p:clrMapOvr>
    <a:masterClrMapping/>
  </p:clrMapOvr>
  <mc:AlternateContent xmlns:mc="http://schemas.openxmlformats.org/markup-compatibility/2006" xmlns:p14="http://schemas.microsoft.com/office/powerpoint/2010/main">
    <mc:Choice Requires="p14">
      <p:transition spd="slow" p14:dur="2000" advTm="41116"/>
    </mc:Choice>
    <mc:Fallback xmlns="">
      <p:transition xmlns:p14="http://schemas.microsoft.com/office/powerpoint/2010/main" spd="slow" advTm="41116"/>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38202" y="0"/>
            <a:ext cx="9915596" cy="2677656"/>
          </a:xfrm>
          <a:prstGeom prst="rect">
            <a:avLst/>
          </a:prstGeom>
          <a:noFill/>
        </p:spPr>
        <p:txBody>
          <a:bodyPr wrap="square" rtlCol="0">
            <a:spAutoFit/>
          </a:bodyPr>
          <a:lstStyle/>
          <a:p>
            <a:pPr algn="ctr"/>
            <a:r>
              <a:rPr lang="en-US" sz="2800" b="1" u="sng" dirty="0">
                <a:solidFill>
                  <a:schemeClr val="bg1"/>
                </a:solidFill>
              </a:rPr>
              <a:t>Part 3: Writing Tips</a:t>
            </a:r>
          </a:p>
          <a:p>
            <a:pPr marL="742950" indent="-742950">
              <a:buFont typeface="+mj-lt"/>
              <a:buAutoNum type="alphaUcPeriod" startAt="3"/>
            </a:pPr>
            <a:r>
              <a:rPr lang="en-US" sz="2800" dirty="0">
                <a:solidFill>
                  <a:schemeClr val="bg1"/>
                </a:solidFill>
              </a:rPr>
              <a:t>Mechanics</a:t>
            </a:r>
          </a:p>
          <a:p>
            <a:pPr marL="742950" indent="-742950">
              <a:buFont typeface="+mj-lt"/>
              <a:buAutoNum type="alphaUcPeriod" startAt="3"/>
            </a:pPr>
            <a:endParaRPr lang="en-US" sz="2800" dirty="0">
              <a:solidFill>
                <a:schemeClr val="bg1"/>
              </a:solidFill>
            </a:endParaRPr>
          </a:p>
          <a:p>
            <a:pPr marL="514350" indent="-514350">
              <a:buFont typeface="+mj-lt"/>
              <a:buAutoNum type="arabicPeriod" startAt="6"/>
            </a:pPr>
            <a:r>
              <a:rPr lang="en-US" sz="2800" dirty="0">
                <a:solidFill>
                  <a:schemeClr val="bg1"/>
                </a:solidFill>
              </a:rPr>
              <a:t>Apostrophes</a:t>
            </a:r>
          </a:p>
          <a:p>
            <a:endParaRPr lang="en-US" sz="2800" dirty="0">
              <a:solidFill>
                <a:schemeClr val="bg1"/>
              </a:solidFill>
            </a:endParaRPr>
          </a:p>
          <a:p>
            <a:endParaRPr lang="en-US" sz="2800" dirty="0">
              <a:solidFill>
                <a:schemeClr val="bg1"/>
              </a:solidFill>
            </a:endParaRPr>
          </a:p>
        </p:txBody>
      </p:sp>
      <p:sp>
        <p:nvSpPr>
          <p:cNvPr id="8" name="TextBox 7"/>
          <p:cNvSpPr txBox="1"/>
          <p:nvPr/>
        </p:nvSpPr>
        <p:spPr>
          <a:xfrm>
            <a:off x="2747472" y="3075834"/>
            <a:ext cx="184666" cy="646331"/>
          </a:xfrm>
          <a:prstGeom prst="rect">
            <a:avLst/>
          </a:prstGeom>
          <a:noFill/>
        </p:spPr>
        <p:txBody>
          <a:bodyPr wrap="none" rtlCol="0">
            <a:spAutoFit/>
          </a:bodyPr>
          <a:lstStyle/>
          <a:p>
            <a:endParaRPr lang="en-US" dirty="0"/>
          </a:p>
          <a:p>
            <a:endParaRPr lang="en-US" dirty="0"/>
          </a:p>
        </p:txBody>
      </p:sp>
      <p:sp>
        <p:nvSpPr>
          <p:cNvPr id="2" name="Slide Number Placeholder 1"/>
          <p:cNvSpPr>
            <a:spLocks noGrp="1"/>
          </p:cNvSpPr>
          <p:nvPr>
            <p:ph type="sldNum" sz="quarter" idx="12"/>
          </p:nvPr>
        </p:nvSpPr>
        <p:spPr/>
        <p:txBody>
          <a:bodyPr/>
          <a:lstStyle/>
          <a:p>
            <a:fld id="{26415328-37C3-374B-881B-B9E33DA7ECDC}" type="slidenum">
              <a:rPr lang="en-US" smtClean="0"/>
              <a:t>57</a:t>
            </a:fld>
            <a:endParaRPr lang="en-US" dirty="0"/>
          </a:p>
        </p:txBody>
      </p:sp>
      <p:pic>
        <p:nvPicPr>
          <p:cNvPr id="3" name="Picture 2">
            <a:extLst>
              <a:ext uri="{FF2B5EF4-FFF2-40B4-BE49-F238E27FC236}">
                <a16:creationId xmlns:a16="http://schemas.microsoft.com/office/drawing/2014/main" id="{CD796F2F-69F2-4BDB-A887-B3B6EA4D9470}"/>
              </a:ext>
            </a:extLst>
          </p:cNvPr>
          <p:cNvPicPr>
            <a:picLocks noChangeAspect="1"/>
          </p:cNvPicPr>
          <p:nvPr/>
        </p:nvPicPr>
        <p:blipFill>
          <a:blip r:embed="rId3"/>
          <a:stretch>
            <a:fillRect/>
          </a:stretch>
        </p:blipFill>
        <p:spPr>
          <a:xfrm>
            <a:off x="3714750" y="2279923"/>
            <a:ext cx="4762500" cy="3286125"/>
          </a:xfrm>
          <a:prstGeom prst="rect">
            <a:avLst/>
          </a:prstGeom>
        </p:spPr>
      </p:pic>
    </p:spTree>
    <p:extLst>
      <p:ext uri="{BB962C8B-B14F-4D97-AF65-F5344CB8AC3E}">
        <p14:creationId xmlns:p14="http://schemas.microsoft.com/office/powerpoint/2010/main" val="2735716307"/>
      </p:ext>
    </p:extLst>
  </p:cSld>
  <p:clrMapOvr>
    <a:masterClrMapping/>
  </p:clrMapOvr>
  <mc:AlternateContent xmlns:mc="http://schemas.openxmlformats.org/markup-compatibility/2006" xmlns:p14="http://schemas.microsoft.com/office/powerpoint/2010/main">
    <mc:Choice Requires="p14">
      <p:transition spd="slow" p14:dur="2000" advTm="41116"/>
    </mc:Choice>
    <mc:Fallback xmlns="">
      <p:transition xmlns:p14="http://schemas.microsoft.com/office/powerpoint/2010/main" spd="slow" advTm="41116"/>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38202" y="0"/>
            <a:ext cx="9915596" cy="2677656"/>
          </a:xfrm>
          <a:prstGeom prst="rect">
            <a:avLst/>
          </a:prstGeom>
          <a:noFill/>
        </p:spPr>
        <p:txBody>
          <a:bodyPr wrap="square" rtlCol="0">
            <a:spAutoFit/>
          </a:bodyPr>
          <a:lstStyle/>
          <a:p>
            <a:pPr algn="ctr"/>
            <a:r>
              <a:rPr lang="en-US" sz="2800" b="1" u="sng" dirty="0">
                <a:solidFill>
                  <a:schemeClr val="bg1"/>
                </a:solidFill>
              </a:rPr>
              <a:t>Part 3: Writing Tips</a:t>
            </a:r>
          </a:p>
          <a:p>
            <a:pPr marL="742950" indent="-742950">
              <a:buFont typeface="+mj-lt"/>
              <a:buAutoNum type="alphaUcPeriod" startAt="3"/>
            </a:pPr>
            <a:r>
              <a:rPr lang="en-US" sz="2800" dirty="0">
                <a:solidFill>
                  <a:schemeClr val="bg1"/>
                </a:solidFill>
              </a:rPr>
              <a:t>Mechanics</a:t>
            </a:r>
          </a:p>
          <a:p>
            <a:pPr marL="742950" indent="-742950">
              <a:buFont typeface="+mj-lt"/>
              <a:buAutoNum type="alphaUcPeriod" startAt="3"/>
            </a:pPr>
            <a:endParaRPr lang="en-US" sz="2800" dirty="0">
              <a:solidFill>
                <a:schemeClr val="bg1"/>
              </a:solidFill>
            </a:endParaRPr>
          </a:p>
          <a:p>
            <a:pPr marL="514350" indent="-514350">
              <a:buFont typeface="+mj-lt"/>
              <a:buAutoNum type="arabicPeriod" startAt="6"/>
            </a:pPr>
            <a:r>
              <a:rPr lang="en-US" sz="2800" dirty="0">
                <a:solidFill>
                  <a:schemeClr val="bg1"/>
                </a:solidFill>
              </a:rPr>
              <a:t>Apostrophes</a:t>
            </a:r>
          </a:p>
          <a:p>
            <a:endParaRPr lang="en-US" sz="2800" dirty="0">
              <a:solidFill>
                <a:schemeClr val="bg1"/>
              </a:solidFill>
            </a:endParaRPr>
          </a:p>
          <a:p>
            <a:endParaRPr lang="en-US" sz="2800" dirty="0">
              <a:solidFill>
                <a:schemeClr val="bg1"/>
              </a:solidFill>
            </a:endParaRPr>
          </a:p>
        </p:txBody>
      </p:sp>
      <p:sp>
        <p:nvSpPr>
          <p:cNvPr id="8" name="TextBox 7"/>
          <p:cNvSpPr txBox="1"/>
          <p:nvPr/>
        </p:nvSpPr>
        <p:spPr>
          <a:xfrm>
            <a:off x="2747472" y="3075834"/>
            <a:ext cx="184666" cy="646331"/>
          </a:xfrm>
          <a:prstGeom prst="rect">
            <a:avLst/>
          </a:prstGeom>
          <a:noFill/>
        </p:spPr>
        <p:txBody>
          <a:bodyPr wrap="none" rtlCol="0">
            <a:spAutoFit/>
          </a:bodyPr>
          <a:lstStyle/>
          <a:p>
            <a:endParaRPr lang="en-US" dirty="0"/>
          </a:p>
          <a:p>
            <a:endParaRPr lang="en-US" dirty="0"/>
          </a:p>
        </p:txBody>
      </p:sp>
      <p:sp>
        <p:nvSpPr>
          <p:cNvPr id="2" name="Slide Number Placeholder 1"/>
          <p:cNvSpPr>
            <a:spLocks noGrp="1"/>
          </p:cNvSpPr>
          <p:nvPr>
            <p:ph type="sldNum" sz="quarter" idx="12"/>
          </p:nvPr>
        </p:nvSpPr>
        <p:spPr/>
        <p:txBody>
          <a:bodyPr/>
          <a:lstStyle/>
          <a:p>
            <a:fld id="{26415328-37C3-374B-881B-B9E33DA7ECDC}" type="slidenum">
              <a:rPr lang="en-US" smtClean="0"/>
              <a:t>58</a:t>
            </a:fld>
            <a:endParaRPr lang="en-US" dirty="0"/>
          </a:p>
        </p:txBody>
      </p:sp>
      <p:pic>
        <p:nvPicPr>
          <p:cNvPr id="4" name="Picture 3">
            <a:extLst>
              <a:ext uri="{FF2B5EF4-FFF2-40B4-BE49-F238E27FC236}">
                <a16:creationId xmlns:a16="http://schemas.microsoft.com/office/drawing/2014/main" id="{DC0B05F7-29AC-47FE-8BA5-6D4587B74178}"/>
              </a:ext>
            </a:extLst>
          </p:cNvPr>
          <p:cNvPicPr>
            <a:picLocks noChangeAspect="1"/>
          </p:cNvPicPr>
          <p:nvPr/>
        </p:nvPicPr>
        <p:blipFill>
          <a:blip r:embed="rId3"/>
          <a:stretch>
            <a:fillRect/>
          </a:stretch>
        </p:blipFill>
        <p:spPr>
          <a:xfrm>
            <a:off x="3673365" y="1905189"/>
            <a:ext cx="4845269" cy="3633952"/>
          </a:xfrm>
          <a:prstGeom prst="rect">
            <a:avLst/>
          </a:prstGeom>
        </p:spPr>
      </p:pic>
    </p:spTree>
    <p:extLst>
      <p:ext uri="{BB962C8B-B14F-4D97-AF65-F5344CB8AC3E}">
        <p14:creationId xmlns:p14="http://schemas.microsoft.com/office/powerpoint/2010/main" val="696374277"/>
      </p:ext>
    </p:extLst>
  </p:cSld>
  <p:clrMapOvr>
    <a:masterClrMapping/>
  </p:clrMapOvr>
  <mc:AlternateContent xmlns:mc="http://schemas.openxmlformats.org/markup-compatibility/2006" xmlns:p14="http://schemas.microsoft.com/office/powerpoint/2010/main">
    <mc:Choice Requires="p14">
      <p:transition spd="slow" p14:dur="2000" advTm="41116"/>
    </mc:Choice>
    <mc:Fallback xmlns="">
      <p:transition xmlns:p14="http://schemas.microsoft.com/office/powerpoint/2010/main" spd="slow" advTm="41116"/>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38202" y="0"/>
            <a:ext cx="9915596" cy="5940088"/>
          </a:xfrm>
          <a:prstGeom prst="rect">
            <a:avLst/>
          </a:prstGeom>
          <a:noFill/>
        </p:spPr>
        <p:txBody>
          <a:bodyPr wrap="square" rtlCol="0">
            <a:spAutoFit/>
          </a:bodyPr>
          <a:lstStyle/>
          <a:p>
            <a:pPr algn="ctr"/>
            <a:r>
              <a:rPr lang="en-US" sz="2800" b="1" u="sng" dirty="0">
                <a:solidFill>
                  <a:schemeClr val="bg1"/>
                </a:solidFill>
              </a:rPr>
              <a:t>Part 3: Writing Tips</a:t>
            </a:r>
          </a:p>
          <a:p>
            <a:pPr marL="742950" indent="-742950">
              <a:buFont typeface="+mj-lt"/>
              <a:buAutoNum type="alphaUcPeriod" startAt="3"/>
            </a:pPr>
            <a:r>
              <a:rPr lang="en-US" sz="2800" dirty="0">
                <a:solidFill>
                  <a:schemeClr val="bg1"/>
                </a:solidFill>
              </a:rPr>
              <a:t>Mechanics</a:t>
            </a:r>
          </a:p>
          <a:p>
            <a:pPr marL="742950" indent="-742950">
              <a:buFont typeface="+mj-lt"/>
              <a:buAutoNum type="alphaUcPeriod" startAt="3"/>
            </a:pPr>
            <a:endParaRPr lang="en-US" sz="2800" dirty="0">
              <a:solidFill>
                <a:schemeClr val="bg1"/>
              </a:solidFill>
            </a:endParaRPr>
          </a:p>
          <a:p>
            <a:pPr marL="514350" indent="-514350">
              <a:buFont typeface="+mj-lt"/>
              <a:buAutoNum type="arabicPeriod" startAt="7"/>
            </a:pPr>
            <a:r>
              <a:rPr lang="en-US" sz="2800" dirty="0">
                <a:solidFill>
                  <a:schemeClr val="bg1"/>
                </a:solidFill>
              </a:rPr>
              <a:t>Bullets</a:t>
            </a:r>
          </a:p>
          <a:p>
            <a:pPr marL="514350" indent="-514350">
              <a:buAutoNum type="arabicPeriod" startAt="7"/>
            </a:pPr>
            <a:endParaRPr lang="en-US" sz="2800" dirty="0">
              <a:solidFill>
                <a:schemeClr val="bg1"/>
              </a:solidFill>
            </a:endParaRPr>
          </a:p>
          <a:p>
            <a:pPr marL="800100" lvl="1" indent="-342900">
              <a:buFont typeface="Arial" panose="020B0604020202020204" pitchFamily="34" charset="0"/>
              <a:buChar char="•"/>
            </a:pPr>
            <a:r>
              <a:rPr lang="en-US" sz="4000" dirty="0">
                <a:solidFill>
                  <a:schemeClr val="bg1"/>
                </a:solidFill>
              </a:rPr>
              <a:t>May highlight important lists</a:t>
            </a:r>
          </a:p>
          <a:p>
            <a:pPr marL="800100" lvl="1" indent="-342900">
              <a:buFont typeface="Arial" panose="020B0604020202020204" pitchFamily="34" charset="0"/>
              <a:buChar char="•"/>
            </a:pPr>
            <a:r>
              <a:rPr lang="en-US" sz="4000" dirty="0">
                <a:solidFill>
                  <a:schemeClr val="bg1"/>
                </a:solidFill>
              </a:rPr>
              <a:t>May comprise single words, phrases, clauses, or sentences</a:t>
            </a:r>
          </a:p>
          <a:p>
            <a:pPr marL="800100" lvl="1" indent="-342900">
              <a:buFont typeface="Arial" panose="020B0604020202020204" pitchFamily="34" charset="0"/>
              <a:buChar char="•"/>
            </a:pPr>
            <a:r>
              <a:rPr lang="en-US" sz="4000" dirty="0">
                <a:solidFill>
                  <a:schemeClr val="bg1"/>
                </a:solidFill>
              </a:rPr>
              <a:t>Must be parallel in form</a:t>
            </a:r>
          </a:p>
          <a:p>
            <a:pPr marL="800100" lvl="1" indent="-342900">
              <a:buFont typeface="Arial" panose="020B0604020202020204" pitchFamily="34" charset="0"/>
              <a:buChar char="•"/>
            </a:pPr>
            <a:r>
              <a:rPr lang="en-US" sz="4000" dirty="0">
                <a:solidFill>
                  <a:schemeClr val="bg1"/>
                </a:solidFill>
              </a:rPr>
              <a:t>Must be punctuated (or not) consistently</a:t>
            </a:r>
          </a:p>
          <a:p>
            <a:pPr marL="800100" lvl="1" indent="-342900">
              <a:buFont typeface="Arial" panose="020B0604020202020204" pitchFamily="34" charset="0"/>
              <a:buChar char="•"/>
            </a:pPr>
            <a:r>
              <a:rPr lang="en-US" sz="4000" dirty="0">
                <a:solidFill>
                  <a:schemeClr val="bg1"/>
                </a:solidFill>
              </a:rPr>
              <a:t>Must be capitalized if items end in period</a:t>
            </a:r>
          </a:p>
        </p:txBody>
      </p:sp>
      <p:sp>
        <p:nvSpPr>
          <p:cNvPr id="8" name="TextBox 7"/>
          <p:cNvSpPr txBox="1"/>
          <p:nvPr/>
        </p:nvSpPr>
        <p:spPr>
          <a:xfrm>
            <a:off x="2747472" y="3075834"/>
            <a:ext cx="184666" cy="646331"/>
          </a:xfrm>
          <a:prstGeom prst="rect">
            <a:avLst/>
          </a:prstGeom>
          <a:noFill/>
        </p:spPr>
        <p:txBody>
          <a:bodyPr wrap="none" rtlCol="0">
            <a:spAutoFit/>
          </a:bodyPr>
          <a:lstStyle/>
          <a:p>
            <a:endParaRPr lang="en-US" dirty="0"/>
          </a:p>
          <a:p>
            <a:endParaRPr lang="en-US" dirty="0"/>
          </a:p>
        </p:txBody>
      </p:sp>
      <p:sp>
        <p:nvSpPr>
          <p:cNvPr id="2" name="Slide Number Placeholder 1"/>
          <p:cNvSpPr>
            <a:spLocks noGrp="1"/>
          </p:cNvSpPr>
          <p:nvPr>
            <p:ph type="sldNum" sz="quarter" idx="12"/>
          </p:nvPr>
        </p:nvSpPr>
        <p:spPr/>
        <p:txBody>
          <a:bodyPr/>
          <a:lstStyle/>
          <a:p>
            <a:fld id="{26415328-37C3-374B-881B-B9E33DA7ECDC}" type="slidenum">
              <a:rPr lang="en-US" smtClean="0"/>
              <a:t>59</a:t>
            </a:fld>
            <a:endParaRPr lang="en-US" dirty="0"/>
          </a:p>
        </p:txBody>
      </p:sp>
    </p:spTree>
    <p:extLst>
      <p:ext uri="{BB962C8B-B14F-4D97-AF65-F5344CB8AC3E}">
        <p14:creationId xmlns:p14="http://schemas.microsoft.com/office/powerpoint/2010/main" val="4021458882"/>
      </p:ext>
    </p:extLst>
  </p:cSld>
  <p:clrMapOvr>
    <a:masterClrMapping/>
  </p:clrMapOvr>
  <mc:AlternateContent xmlns:mc="http://schemas.openxmlformats.org/markup-compatibility/2006" xmlns:p14="http://schemas.microsoft.com/office/powerpoint/2010/main">
    <mc:Choice Requires="p14">
      <p:transition spd="slow" p14:dur="2000" advTm="41116"/>
    </mc:Choice>
    <mc:Fallback xmlns="">
      <p:transition xmlns:p14="http://schemas.microsoft.com/office/powerpoint/2010/main" spd="slow" advTm="4111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38202" y="0"/>
            <a:ext cx="9915596" cy="5047536"/>
          </a:xfrm>
          <a:prstGeom prst="rect">
            <a:avLst/>
          </a:prstGeom>
          <a:noFill/>
        </p:spPr>
        <p:txBody>
          <a:bodyPr wrap="square" rtlCol="0">
            <a:spAutoFit/>
          </a:bodyPr>
          <a:lstStyle/>
          <a:p>
            <a:pPr algn="ctr"/>
            <a:r>
              <a:rPr lang="en-US" sz="2800" b="1" u="sng" dirty="0">
                <a:solidFill>
                  <a:schemeClr val="bg1"/>
                </a:solidFill>
              </a:rPr>
              <a:t>Part 1: Overview of Investigative Documents</a:t>
            </a:r>
          </a:p>
          <a:p>
            <a:pPr marL="742950" indent="-742950">
              <a:buFont typeface="+mj-lt"/>
              <a:buAutoNum type="alphaUcPeriod" startAt="2"/>
            </a:pPr>
            <a:r>
              <a:rPr lang="en-US" sz="2800" dirty="0">
                <a:solidFill>
                  <a:schemeClr val="bg1"/>
                </a:solidFill>
              </a:rPr>
              <a:t>Notices &amp; Correspondence</a:t>
            </a:r>
          </a:p>
          <a:p>
            <a:pPr marL="742950" indent="-742950">
              <a:buFont typeface="+mj-lt"/>
              <a:buAutoNum type="alphaUcPeriod" startAt="2"/>
            </a:pPr>
            <a:endParaRPr lang="en-US" sz="2800" dirty="0">
              <a:solidFill>
                <a:schemeClr val="bg1"/>
              </a:solidFill>
            </a:endParaRPr>
          </a:p>
          <a:p>
            <a:r>
              <a:rPr lang="en-US" sz="2800" dirty="0">
                <a:solidFill>
                  <a:srgbClr val="000000"/>
                </a:solidFill>
              </a:rPr>
              <a:t>1.	Notice of Grievance Process - 106.45(b)(2)(</a:t>
            </a:r>
            <a:r>
              <a:rPr lang="en-US" sz="2800" dirty="0" err="1">
                <a:solidFill>
                  <a:srgbClr val="000000"/>
                </a:solidFill>
              </a:rPr>
              <a:t>i</a:t>
            </a:r>
            <a:r>
              <a:rPr lang="en-US" sz="2800" dirty="0">
                <a:solidFill>
                  <a:srgbClr val="000000"/>
                </a:solidFill>
              </a:rPr>
              <a:t>)(A)</a:t>
            </a:r>
          </a:p>
          <a:p>
            <a:pPr lvl="0"/>
            <a:endParaRPr lang="en-US" sz="3200" dirty="0">
              <a:solidFill>
                <a:srgbClr val="000000"/>
              </a:solidFill>
            </a:endParaRPr>
          </a:p>
          <a:p>
            <a:pPr lvl="0"/>
            <a:endParaRPr lang="en-US" sz="3200" dirty="0">
              <a:solidFill>
                <a:srgbClr val="000000"/>
              </a:solidFill>
            </a:endParaRPr>
          </a:p>
          <a:p>
            <a:pPr lvl="0"/>
            <a:r>
              <a:rPr lang="en-US" sz="3200" dirty="0">
                <a:solidFill>
                  <a:srgbClr val="000000"/>
                </a:solidFill>
              </a:rPr>
              <a:t>Upon receipt of a formal complaint, you must provide the following written notices to the parties who are known:</a:t>
            </a:r>
          </a:p>
          <a:p>
            <a:pPr marL="457200" lvl="0" indent="-457200">
              <a:buFont typeface="Arial" panose="020B0604020202020204" pitchFamily="34" charset="0"/>
              <a:buChar char="•"/>
            </a:pPr>
            <a:r>
              <a:rPr lang="en-US" sz="3200" dirty="0">
                <a:solidFill>
                  <a:srgbClr val="000000"/>
                </a:solidFill>
              </a:rPr>
              <a:t>(A) Notice of your </a:t>
            </a:r>
            <a:r>
              <a:rPr lang="en-US" sz="3200" dirty="0">
                <a:solidFill>
                  <a:srgbClr val="000000"/>
                </a:solidFill>
                <a:highlight>
                  <a:srgbClr val="FFFF00"/>
                </a:highlight>
              </a:rPr>
              <a:t>grievance process</a:t>
            </a:r>
            <a:endParaRPr lang="en-US" sz="3200" dirty="0">
              <a:solidFill>
                <a:srgbClr val="000000"/>
              </a:solidFill>
            </a:endParaRPr>
          </a:p>
          <a:p>
            <a:pPr marL="457200" lvl="0" indent="-457200">
              <a:buFont typeface="Arial" panose="020B0604020202020204" pitchFamily="34" charset="0"/>
              <a:buChar char="•"/>
            </a:pPr>
            <a:r>
              <a:rPr lang="en-US" sz="3200" dirty="0">
                <a:solidFill>
                  <a:srgbClr val="000000"/>
                </a:solidFill>
              </a:rPr>
              <a:t>(B) Notice of the allegations</a:t>
            </a:r>
          </a:p>
          <a:p>
            <a:endParaRPr lang="en-US" dirty="0"/>
          </a:p>
        </p:txBody>
      </p:sp>
      <p:sp>
        <p:nvSpPr>
          <p:cNvPr id="8" name="TextBox 7"/>
          <p:cNvSpPr txBox="1"/>
          <p:nvPr/>
        </p:nvSpPr>
        <p:spPr>
          <a:xfrm>
            <a:off x="2747472" y="3075834"/>
            <a:ext cx="184666" cy="646331"/>
          </a:xfrm>
          <a:prstGeom prst="rect">
            <a:avLst/>
          </a:prstGeom>
          <a:noFill/>
        </p:spPr>
        <p:txBody>
          <a:bodyPr wrap="none" rtlCol="0">
            <a:spAutoFit/>
          </a:bodyPr>
          <a:lstStyle/>
          <a:p>
            <a:endParaRPr lang="en-US" dirty="0"/>
          </a:p>
          <a:p>
            <a:endParaRPr lang="en-US" dirty="0"/>
          </a:p>
        </p:txBody>
      </p:sp>
      <p:sp>
        <p:nvSpPr>
          <p:cNvPr id="2" name="Slide Number Placeholder 1"/>
          <p:cNvSpPr>
            <a:spLocks noGrp="1"/>
          </p:cNvSpPr>
          <p:nvPr>
            <p:ph type="sldNum" sz="quarter" idx="12"/>
          </p:nvPr>
        </p:nvSpPr>
        <p:spPr/>
        <p:txBody>
          <a:bodyPr/>
          <a:lstStyle/>
          <a:p>
            <a:fld id="{26415328-37C3-374B-881B-B9E33DA7ECDC}" type="slidenum">
              <a:rPr lang="en-US" smtClean="0"/>
              <a:t>6</a:t>
            </a:fld>
            <a:endParaRPr lang="en-US" dirty="0"/>
          </a:p>
        </p:txBody>
      </p:sp>
    </p:spTree>
    <p:extLst>
      <p:ext uri="{BB962C8B-B14F-4D97-AF65-F5344CB8AC3E}">
        <p14:creationId xmlns:p14="http://schemas.microsoft.com/office/powerpoint/2010/main" val="282315213"/>
      </p:ext>
    </p:extLst>
  </p:cSld>
  <p:clrMapOvr>
    <a:masterClrMapping/>
  </p:clrMapOvr>
  <mc:AlternateContent xmlns:mc="http://schemas.openxmlformats.org/markup-compatibility/2006" xmlns:p14="http://schemas.microsoft.com/office/powerpoint/2010/main">
    <mc:Choice Requires="p14">
      <p:transition spd="slow" p14:dur="2000" advTm="41116"/>
    </mc:Choice>
    <mc:Fallback xmlns="">
      <p:transition xmlns:p14="http://schemas.microsoft.com/office/powerpoint/2010/main" spd="slow" advTm="41116"/>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38202" y="0"/>
            <a:ext cx="9915596" cy="2246769"/>
          </a:xfrm>
          <a:prstGeom prst="rect">
            <a:avLst/>
          </a:prstGeom>
          <a:noFill/>
        </p:spPr>
        <p:txBody>
          <a:bodyPr wrap="square" rtlCol="0">
            <a:spAutoFit/>
          </a:bodyPr>
          <a:lstStyle/>
          <a:p>
            <a:pPr algn="ctr"/>
            <a:r>
              <a:rPr lang="en-US" sz="2800" b="1" u="sng" dirty="0">
                <a:solidFill>
                  <a:schemeClr val="bg1"/>
                </a:solidFill>
              </a:rPr>
              <a:t>Part 3: Writing Tips</a:t>
            </a:r>
          </a:p>
          <a:p>
            <a:pPr marL="742950" indent="-742950">
              <a:buFont typeface="+mj-lt"/>
              <a:buAutoNum type="alphaUcPeriod" startAt="3"/>
            </a:pPr>
            <a:r>
              <a:rPr lang="en-US" sz="2800" dirty="0">
                <a:solidFill>
                  <a:schemeClr val="bg1"/>
                </a:solidFill>
              </a:rPr>
              <a:t>Mechanics</a:t>
            </a:r>
          </a:p>
          <a:p>
            <a:pPr marL="742950" indent="-742950">
              <a:buFont typeface="+mj-lt"/>
              <a:buAutoNum type="alphaUcPeriod" startAt="3"/>
            </a:pPr>
            <a:endParaRPr lang="en-US" sz="2800" dirty="0">
              <a:solidFill>
                <a:schemeClr val="bg1"/>
              </a:solidFill>
            </a:endParaRPr>
          </a:p>
          <a:p>
            <a:pPr marL="514350" indent="-514350">
              <a:buFont typeface="+mj-lt"/>
              <a:buAutoNum type="arabicPeriod" startAt="7"/>
            </a:pPr>
            <a:r>
              <a:rPr lang="en-US" sz="2800" dirty="0">
                <a:solidFill>
                  <a:schemeClr val="bg1"/>
                </a:solidFill>
              </a:rPr>
              <a:t>Bullets</a:t>
            </a:r>
          </a:p>
          <a:p>
            <a:endParaRPr lang="en-US" sz="2800" dirty="0">
              <a:solidFill>
                <a:schemeClr val="bg1"/>
              </a:solidFill>
            </a:endParaRPr>
          </a:p>
        </p:txBody>
      </p:sp>
      <p:sp>
        <p:nvSpPr>
          <p:cNvPr id="8" name="TextBox 7"/>
          <p:cNvSpPr txBox="1"/>
          <p:nvPr/>
        </p:nvSpPr>
        <p:spPr>
          <a:xfrm>
            <a:off x="2747472" y="3075834"/>
            <a:ext cx="184666" cy="646331"/>
          </a:xfrm>
          <a:prstGeom prst="rect">
            <a:avLst/>
          </a:prstGeom>
          <a:noFill/>
        </p:spPr>
        <p:txBody>
          <a:bodyPr wrap="none" rtlCol="0">
            <a:spAutoFit/>
          </a:bodyPr>
          <a:lstStyle/>
          <a:p>
            <a:endParaRPr lang="en-US" dirty="0"/>
          </a:p>
          <a:p>
            <a:endParaRPr lang="en-US" dirty="0"/>
          </a:p>
        </p:txBody>
      </p:sp>
      <p:sp>
        <p:nvSpPr>
          <p:cNvPr id="2" name="Slide Number Placeholder 1"/>
          <p:cNvSpPr>
            <a:spLocks noGrp="1"/>
          </p:cNvSpPr>
          <p:nvPr>
            <p:ph type="sldNum" sz="quarter" idx="12"/>
          </p:nvPr>
        </p:nvSpPr>
        <p:spPr/>
        <p:txBody>
          <a:bodyPr/>
          <a:lstStyle/>
          <a:p>
            <a:fld id="{26415328-37C3-374B-881B-B9E33DA7ECDC}" type="slidenum">
              <a:rPr lang="en-US" smtClean="0"/>
              <a:t>60</a:t>
            </a:fld>
            <a:endParaRPr lang="en-US" dirty="0"/>
          </a:p>
        </p:txBody>
      </p:sp>
      <p:pic>
        <p:nvPicPr>
          <p:cNvPr id="4" name="Picture 3">
            <a:extLst>
              <a:ext uri="{FF2B5EF4-FFF2-40B4-BE49-F238E27FC236}">
                <a16:creationId xmlns:a16="http://schemas.microsoft.com/office/drawing/2014/main" id="{D4179F8D-8BFA-494C-AD4D-8842645876A5}"/>
              </a:ext>
            </a:extLst>
          </p:cNvPr>
          <p:cNvPicPr>
            <a:picLocks noChangeAspect="1"/>
          </p:cNvPicPr>
          <p:nvPr/>
        </p:nvPicPr>
        <p:blipFill>
          <a:blip r:embed="rId3"/>
          <a:stretch>
            <a:fillRect/>
          </a:stretch>
        </p:blipFill>
        <p:spPr>
          <a:xfrm>
            <a:off x="4786129" y="1337970"/>
            <a:ext cx="2619741" cy="4182059"/>
          </a:xfrm>
          <a:prstGeom prst="rect">
            <a:avLst/>
          </a:prstGeom>
        </p:spPr>
      </p:pic>
    </p:spTree>
    <p:extLst>
      <p:ext uri="{BB962C8B-B14F-4D97-AF65-F5344CB8AC3E}">
        <p14:creationId xmlns:p14="http://schemas.microsoft.com/office/powerpoint/2010/main" val="3961796563"/>
      </p:ext>
    </p:extLst>
  </p:cSld>
  <p:clrMapOvr>
    <a:masterClrMapping/>
  </p:clrMapOvr>
  <mc:AlternateContent xmlns:mc="http://schemas.openxmlformats.org/markup-compatibility/2006" xmlns:p14="http://schemas.microsoft.com/office/powerpoint/2010/main">
    <mc:Choice Requires="p14">
      <p:transition spd="slow" p14:dur="2000" advTm="41116"/>
    </mc:Choice>
    <mc:Fallback xmlns="">
      <p:transition xmlns:p14="http://schemas.microsoft.com/office/powerpoint/2010/main" spd="slow" advTm="41116"/>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38202" y="0"/>
            <a:ext cx="9915596" cy="5201424"/>
          </a:xfrm>
          <a:prstGeom prst="rect">
            <a:avLst/>
          </a:prstGeom>
          <a:noFill/>
        </p:spPr>
        <p:txBody>
          <a:bodyPr wrap="square" rtlCol="0">
            <a:spAutoFit/>
          </a:bodyPr>
          <a:lstStyle/>
          <a:p>
            <a:pPr algn="ctr"/>
            <a:r>
              <a:rPr lang="en-US" sz="2800" b="1" u="sng" dirty="0">
                <a:solidFill>
                  <a:schemeClr val="bg1"/>
                </a:solidFill>
              </a:rPr>
              <a:t>Part 3: Writing Tips</a:t>
            </a:r>
          </a:p>
          <a:p>
            <a:pPr marL="742950" indent="-742950">
              <a:buFont typeface="+mj-lt"/>
              <a:buAutoNum type="alphaUcPeriod" startAt="3"/>
            </a:pPr>
            <a:r>
              <a:rPr lang="en-US" sz="2800" dirty="0">
                <a:solidFill>
                  <a:schemeClr val="bg1"/>
                </a:solidFill>
              </a:rPr>
              <a:t>Mechanics</a:t>
            </a:r>
          </a:p>
          <a:p>
            <a:pPr marL="742950" indent="-742950">
              <a:buFont typeface="+mj-lt"/>
              <a:buAutoNum type="alphaUcPeriod" startAt="3"/>
            </a:pPr>
            <a:endParaRPr lang="en-US" sz="2800" dirty="0">
              <a:solidFill>
                <a:schemeClr val="bg1"/>
              </a:solidFill>
            </a:endParaRPr>
          </a:p>
          <a:p>
            <a:pPr marL="514350" indent="-514350">
              <a:buFont typeface="+mj-lt"/>
              <a:buAutoNum type="arabicPeriod" startAt="8"/>
            </a:pPr>
            <a:r>
              <a:rPr lang="en-US" sz="2800" dirty="0">
                <a:solidFill>
                  <a:schemeClr val="bg1"/>
                </a:solidFill>
              </a:rPr>
              <a:t>Capitalization</a:t>
            </a:r>
          </a:p>
          <a:p>
            <a:pPr marL="514350" indent="-514350">
              <a:buAutoNum type="arabicPeriod" startAt="8"/>
            </a:pPr>
            <a:endParaRPr lang="en-US" sz="2800" dirty="0">
              <a:solidFill>
                <a:schemeClr val="bg1"/>
              </a:solidFill>
            </a:endParaRPr>
          </a:p>
          <a:p>
            <a:pPr marL="800100" lvl="1" indent="-342900">
              <a:buFont typeface="Arial" panose="020B0604020202020204" pitchFamily="34" charset="0"/>
              <a:buChar char="•"/>
            </a:pPr>
            <a:r>
              <a:rPr lang="en-US" sz="2400" dirty="0">
                <a:solidFill>
                  <a:srgbClr val="000000"/>
                </a:solidFill>
              </a:rPr>
              <a:t>Capitalize first word in a sentence (even if normally lower case, like iPad)</a:t>
            </a:r>
          </a:p>
          <a:p>
            <a:pPr marL="800100" lvl="1" indent="-342900">
              <a:buFont typeface="Arial" panose="020B0604020202020204" pitchFamily="34" charset="0"/>
              <a:buChar char="•"/>
            </a:pPr>
            <a:r>
              <a:rPr lang="en-US" sz="2400" dirty="0">
                <a:solidFill>
                  <a:srgbClr val="000000"/>
                </a:solidFill>
              </a:rPr>
              <a:t>Capitalize names (if person prefers it that way)</a:t>
            </a:r>
          </a:p>
          <a:p>
            <a:pPr marL="800100" lvl="1" indent="-342900">
              <a:buFont typeface="Arial" panose="020B0604020202020204" pitchFamily="34" charset="0"/>
              <a:buChar char="•"/>
            </a:pPr>
            <a:r>
              <a:rPr lang="en-US" sz="2400" dirty="0">
                <a:solidFill>
                  <a:srgbClr val="000000"/>
                </a:solidFill>
              </a:rPr>
              <a:t>Capitalize first word of a quotation if it is a full sentence</a:t>
            </a:r>
          </a:p>
          <a:p>
            <a:pPr marL="800100" lvl="1" indent="-342900">
              <a:buFont typeface="Arial" panose="020B0604020202020204" pitchFamily="34" charset="0"/>
              <a:buChar char="•"/>
            </a:pPr>
            <a:r>
              <a:rPr lang="en-US" sz="2400" dirty="0">
                <a:solidFill>
                  <a:srgbClr val="000000"/>
                </a:solidFill>
              </a:rPr>
              <a:t>Don’t capitalize first word of a quotation if it is a partial sentence, is grammatically woven into the main sentence, or is introduced by “that”</a:t>
            </a:r>
          </a:p>
          <a:p>
            <a:pPr marL="800100" lvl="1" indent="-342900">
              <a:buFont typeface="Arial" panose="020B0604020202020204" pitchFamily="34" charset="0"/>
              <a:buChar char="•"/>
            </a:pPr>
            <a:r>
              <a:rPr lang="en-US" sz="2400" dirty="0">
                <a:solidFill>
                  <a:srgbClr val="000000"/>
                </a:solidFill>
              </a:rPr>
              <a:t>Use brackets to change capitalization of first word of a quote if it is changed from the original</a:t>
            </a:r>
          </a:p>
          <a:p>
            <a:pPr marL="800100" lvl="1" indent="-342900">
              <a:buFont typeface="Arial" panose="020B0604020202020204" pitchFamily="34" charset="0"/>
              <a:buChar char="•"/>
            </a:pPr>
            <a:r>
              <a:rPr lang="en-US" sz="2400" dirty="0">
                <a:solidFill>
                  <a:srgbClr val="000000"/>
                </a:solidFill>
              </a:rPr>
              <a:t>Capitalize proper nouns</a:t>
            </a:r>
          </a:p>
        </p:txBody>
      </p:sp>
      <p:sp>
        <p:nvSpPr>
          <p:cNvPr id="8" name="TextBox 7"/>
          <p:cNvSpPr txBox="1"/>
          <p:nvPr/>
        </p:nvSpPr>
        <p:spPr>
          <a:xfrm>
            <a:off x="2747472" y="3075834"/>
            <a:ext cx="184666" cy="646331"/>
          </a:xfrm>
          <a:prstGeom prst="rect">
            <a:avLst/>
          </a:prstGeom>
          <a:noFill/>
        </p:spPr>
        <p:txBody>
          <a:bodyPr wrap="none" rtlCol="0">
            <a:spAutoFit/>
          </a:bodyPr>
          <a:lstStyle/>
          <a:p>
            <a:endParaRPr lang="en-US" dirty="0"/>
          </a:p>
          <a:p>
            <a:endParaRPr lang="en-US" dirty="0"/>
          </a:p>
        </p:txBody>
      </p:sp>
      <p:sp>
        <p:nvSpPr>
          <p:cNvPr id="2" name="Slide Number Placeholder 1"/>
          <p:cNvSpPr>
            <a:spLocks noGrp="1"/>
          </p:cNvSpPr>
          <p:nvPr>
            <p:ph type="sldNum" sz="quarter" idx="12"/>
          </p:nvPr>
        </p:nvSpPr>
        <p:spPr/>
        <p:txBody>
          <a:bodyPr/>
          <a:lstStyle/>
          <a:p>
            <a:fld id="{26415328-37C3-374B-881B-B9E33DA7ECDC}" type="slidenum">
              <a:rPr lang="en-US" smtClean="0"/>
              <a:t>61</a:t>
            </a:fld>
            <a:endParaRPr lang="en-US" dirty="0"/>
          </a:p>
        </p:txBody>
      </p:sp>
    </p:spTree>
    <p:extLst>
      <p:ext uri="{BB962C8B-B14F-4D97-AF65-F5344CB8AC3E}">
        <p14:creationId xmlns:p14="http://schemas.microsoft.com/office/powerpoint/2010/main" val="316102952"/>
      </p:ext>
    </p:extLst>
  </p:cSld>
  <p:clrMapOvr>
    <a:masterClrMapping/>
  </p:clrMapOvr>
  <mc:AlternateContent xmlns:mc="http://schemas.openxmlformats.org/markup-compatibility/2006" xmlns:p14="http://schemas.microsoft.com/office/powerpoint/2010/main">
    <mc:Choice Requires="p14">
      <p:transition spd="slow" p14:dur="2000" advTm="41116"/>
    </mc:Choice>
    <mc:Fallback xmlns="">
      <p:transition xmlns:p14="http://schemas.microsoft.com/office/powerpoint/2010/main" spd="slow" advTm="41116"/>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38202" y="0"/>
            <a:ext cx="9915596" cy="2246769"/>
          </a:xfrm>
          <a:prstGeom prst="rect">
            <a:avLst/>
          </a:prstGeom>
          <a:noFill/>
        </p:spPr>
        <p:txBody>
          <a:bodyPr wrap="square" rtlCol="0">
            <a:spAutoFit/>
          </a:bodyPr>
          <a:lstStyle/>
          <a:p>
            <a:pPr algn="ctr"/>
            <a:r>
              <a:rPr lang="en-US" sz="2800" b="1" u="sng" dirty="0">
                <a:solidFill>
                  <a:schemeClr val="bg1"/>
                </a:solidFill>
              </a:rPr>
              <a:t>Part 3: Writing Tips</a:t>
            </a:r>
          </a:p>
          <a:p>
            <a:pPr marL="742950" indent="-742950">
              <a:buFont typeface="+mj-lt"/>
              <a:buAutoNum type="alphaUcPeriod" startAt="3"/>
            </a:pPr>
            <a:r>
              <a:rPr lang="en-US" sz="2800" dirty="0">
                <a:solidFill>
                  <a:schemeClr val="bg1"/>
                </a:solidFill>
              </a:rPr>
              <a:t>Mechanics</a:t>
            </a:r>
          </a:p>
          <a:p>
            <a:pPr marL="742950" indent="-742950">
              <a:buFont typeface="+mj-lt"/>
              <a:buAutoNum type="alphaUcPeriod" startAt="3"/>
            </a:pPr>
            <a:endParaRPr lang="en-US" sz="2800" dirty="0">
              <a:solidFill>
                <a:schemeClr val="bg1"/>
              </a:solidFill>
            </a:endParaRPr>
          </a:p>
          <a:p>
            <a:pPr marL="514350" indent="-514350">
              <a:buFont typeface="+mj-lt"/>
              <a:buAutoNum type="arabicPeriod" startAt="8"/>
            </a:pPr>
            <a:r>
              <a:rPr lang="en-US" sz="2800" dirty="0">
                <a:solidFill>
                  <a:schemeClr val="bg1"/>
                </a:solidFill>
              </a:rPr>
              <a:t>Capitalization</a:t>
            </a:r>
          </a:p>
          <a:p>
            <a:pPr marL="514350" indent="-514350">
              <a:buAutoNum type="arabicPeriod" startAt="8"/>
            </a:pPr>
            <a:endParaRPr lang="en-US" sz="2800" dirty="0">
              <a:solidFill>
                <a:schemeClr val="bg1"/>
              </a:solidFill>
            </a:endParaRPr>
          </a:p>
        </p:txBody>
      </p:sp>
      <p:sp>
        <p:nvSpPr>
          <p:cNvPr id="8" name="TextBox 7"/>
          <p:cNvSpPr txBox="1"/>
          <p:nvPr/>
        </p:nvSpPr>
        <p:spPr>
          <a:xfrm>
            <a:off x="2747472" y="3075834"/>
            <a:ext cx="184666" cy="646331"/>
          </a:xfrm>
          <a:prstGeom prst="rect">
            <a:avLst/>
          </a:prstGeom>
          <a:noFill/>
        </p:spPr>
        <p:txBody>
          <a:bodyPr wrap="none" rtlCol="0">
            <a:spAutoFit/>
          </a:bodyPr>
          <a:lstStyle/>
          <a:p>
            <a:endParaRPr lang="en-US" dirty="0"/>
          </a:p>
          <a:p>
            <a:endParaRPr lang="en-US" dirty="0"/>
          </a:p>
        </p:txBody>
      </p:sp>
      <p:sp>
        <p:nvSpPr>
          <p:cNvPr id="2" name="Slide Number Placeholder 1"/>
          <p:cNvSpPr>
            <a:spLocks noGrp="1"/>
          </p:cNvSpPr>
          <p:nvPr>
            <p:ph type="sldNum" sz="quarter" idx="12"/>
          </p:nvPr>
        </p:nvSpPr>
        <p:spPr/>
        <p:txBody>
          <a:bodyPr/>
          <a:lstStyle/>
          <a:p>
            <a:fld id="{26415328-37C3-374B-881B-B9E33DA7ECDC}" type="slidenum">
              <a:rPr lang="en-US" smtClean="0"/>
              <a:t>62</a:t>
            </a:fld>
            <a:endParaRPr lang="en-US" dirty="0"/>
          </a:p>
        </p:txBody>
      </p:sp>
      <p:pic>
        <p:nvPicPr>
          <p:cNvPr id="4" name="Picture 3">
            <a:extLst>
              <a:ext uri="{FF2B5EF4-FFF2-40B4-BE49-F238E27FC236}">
                <a16:creationId xmlns:a16="http://schemas.microsoft.com/office/drawing/2014/main" id="{2BCB31ED-3498-4ABC-9299-BB0D6672CE31}"/>
              </a:ext>
            </a:extLst>
          </p:cNvPr>
          <p:cNvPicPr>
            <a:picLocks noChangeAspect="1"/>
          </p:cNvPicPr>
          <p:nvPr/>
        </p:nvPicPr>
        <p:blipFill>
          <a:blip r:embed="rId3"/>
          <a:stretch>
            <a:fillRect/>
          </a:stretch>
        </p:blipFill>
        <p:spPr>
          <a:xfrm>
            <a:off x="627887" y="2357288"/>
            <a:ext cx="10936226" cy="2143424"/>
          </a:xfrm>
          <a:prstGeom prst="rect">
            <a:avLst/>
          </a:prstGeom>
        </p:spPr>
      </p:pic>
    </p:spTree>
    <p:extLst>
      <p:ext uri="{BB962C8B-B14F-4D97-AF65-F5344CB8AC3E}">
        <p14:creationId xmlns:p14="http://schemas.microsoft.com/office/powerpoint/2010/main" val="1856455917"/>
      </p:ext>
    </p:extLst>
  </p:cSld>
  <p:clrMapOvr>
    <a:masterClrMapping/>
  </p:clrMapOvr>
  <mc:AlternateContent xmlns:mc="http://schemas.openxmlformats.org/markup-compatibility/2006" xmlns:p14="http://schemas.microsoft.com/office/powerpoint/2010/main">
    <mc:Choice Requires="p14">
      <p:transition spd="slow" p14:dur="2000" advTm="41116"/>
    </mc:Choice>
    <mc:Fallback xmlns="">
      <p:transition xmlns:p14="http://schemas.microsoft.com/office/powerpoint/2010/main" spd="slow" advTm="41116"/>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38202" y="0"/>
            <a:ext cx="9915596" cy="5816977"/>
          </a:xfrm>
          <a:prstGeom prst="rect">
            <a:avLst/>
          </a:prstGeom>
          <a:noFill/>
        </p:spPr>
        <p:txBody>
          <a:bodyPr wrap="square" rtlCol="0">
            <a:spAutoFit/>
          </a:bodyPr>
          <a:lstStyle/>
          <a:p>
            <a:pPr algn="ctr"/>
            <a:r>
              <a:rPr lang="en-US" sz="2800" b="1" u="sng" dirty="0">
                <a:solidFill>
                  <a:schemeClr val="bg1"/>
                </a:solidFill>
              </a:rPr>
              <a:t>Part 3: Writing Tips</a:t>
            </a:r>
          </a:p>
          <a:p>
            <a:pPr marL="742950" indent="-742950">
              <a:buFont typeface="+mj-lt"/>
              <a:buAutoNum type="alphaUcPeriod" startAt="3"/>
            </a:pPr>
            <a:r>
              <a:rPr lang="en-US" sz="2800" dirty="0">
                <a:solidFill>
                  <a:schemeClr val="bg1"/>
                </a:solidFill>
              </a:rPr>
              <a:t>Mechanics</a:t>
            </a:r>
          </a:p>
          <a:p>
            <a:pPr marL="742950" indent="-742950">
              <a:buFont typeface="+mj-lt"/>
              <a:buAutoNum type="alphaUcPeriod" startAt="3"/>
            </a:pPr>
            <a:endParaRPr lang="en-US" sz="2800" dirty="0">
              <a:solidFill>
                <a:schemeClr val="bg1"/>
              </a:solidFill>
            </a:endParaRPr>
          </a:p>
          <a:p>
            <a:pPr marL="514350" indent="-514350">
              <a:buFont typeface="+mj-lt"/>
              <a:buAutoNum type="arabicPeriod" startAt="9"/>
            </a:pPr>
            <a:r>
              <a:rPr lang="en-US" sz="2800" dirty="0">
                <a:solidFill>
                  <a:schemeClr val="bg1"/>
                </a:solidFill>
              </a:rPr>
              <a:t>Italics, Bold, and Underlining</a:t>
            </a:r>
          </a:p>
          <a:p>
            <a:endParaRPr lang="en-US" sz="2800" dirty="0">
              <a:solidFill>
                <a:schemeClr val="bg1"/>
              </a:solidFill>
            </a:endParaRPr>
          </a:p>
          <a:p>
            <a:r>
              <a:rPr lang="en-US" sz="2800" dirty="0">
                <a:solidFill>
                  <a:schemeClr val="bg1"/>
                </a:solidFill>
              </a:rPr>
              <a:t>Only two possible reasons for making text stand out: </a:t>
            </a:r>
          </a:p>
          <a:p>
            <a:r>
              <a:rPr lang="en-US" sz="2800" dirty="0">
                <a:solidFill>
                  <a:schemeClr val="bg1"/>
                </a:solidFill>
              </a:rPr>
              <a:t>(1) to </a:t>
            </a:r>
            <a:r>
              <a:rPr lang="en-US" sz="2800" i="1" dirty="0">
                <a:solidFill>
                  <a:schemeClr val="bg1"/>
                </a:solidFill>
              </a:rPr>
              <a:t>emphasize</a:t>
            </a:r>
            <a:r>
              <a:rPr lang="en-US" sz="2800" b="1" i="1" dirty="0">
                <a:solidFill>
                  <a:schemeClr val="bg1"/>
                </a:solidFill>
              </a:rPr>
              <a:t> </a:t>
            </a:r>
            <a:r>
              <a:rPr lang="en-US" sz="2800" dirty="0">
                <a:solidFill>
                  <a:schemeClr val="bg1"/>
                </a:solidFill>
              </a:rPr>
              <a:t>it; or (2) to comply with a style convention.</a:t>
            </a:r>
          </a:p>
          <a:p>
            <a:endParaRPr lang="en-US" sz="3600" dirty="0">
              <a:solidFill>
                <a:schemeClr val="bg1"/>
              </a:solidFill>
            </a:endParaRPr>
          </a:p>
          <a:p>
            <a:pPr marL="457200" indent="-457200">
              <a:buFont typeface="Arial" panose="020B0604020202020204" pitchFamily="34" charset="0"/>
              <a:buChar char="•"/>
            </a:pPr>
            <a:r>
              <a:rPr lang="en-US" sz="2800" dirty="0">
                <a:solidFill>
                  <a:schemeClr val="bg1"/>
                </a:solidFill>
              </a:rPr>
              <a:t>Use italics to show emphasis, or signal a letter, word, or phrase is being used as a term.</a:t>
            </a:r>
          </a:p>
          <a:p>
            <a:pPr marL="457200" indent="-457200">
              <a:buFont typeface="Arial" panose="020B0604020202020204" pitchFamily="34" charset="0"/>
              <a:buChar char="•"/>
            </a:pPr>
            <a:r>
              <a:rPr lang="en-US" sz="2800" dirty="0">
                <a:solidFill>
                  <a:schemeClr val="bg1"/>
                </a:solidFill>
              </a:rPr>
              <a:t>Use </a:t>
            </a:r>
            <a:r>
              <a:rPr lang="en-US" sz="2800" b="1" dirty="0">
                <a:solidFill>
                  <a:schemeClr val="bg1"/>
                </a:solidFill>
              </a:rPr>
              <a:t>bold</a:t>
            </a:r>
            <a:r>
              <a:rPr lang="en-US" sz="2800" dirty="0">
                <a:solidFill>
                  <a:schemeClr val="bg1"/>
                </a:solidFill>
              </a:rPr>
              <a:t> typeface for headings.</a:t>
            </a:r>
          </a:p>
          <a:p>
            <a:pPr marL="457200" indent="-457200">
              <a:buFont typeface="Arial" panose="020B0604020202020204" pitchFamily="34" charset="0"/>
              <a:buChar char="•"/>
            </a:pPr>
            <a:r>
              <a:rPr lang="en-US" sz="2800" dirty="0">
                <a:solidFill>
                  <a:schemeClr val="bg1"/>
                </a:solidFill>
              </a:rPr>
              <a:t>Avoid </a:t>
            </a:r>
            <a:r>
              <a:rPr lang="en-US" sz="2800" u="sng" dirty="0">
                <a:solidFill>
                  <a:schemeClr val="bg1"/>
                </a:solidFill>
              </a:rPr>
              <a:t>underlining</a:t>
            </a:r>
            <a:r>
              <a:rPr lang="en-US" sz="2800" dirty="0">
                <a:solidFill>
                  <a:schemeClr val="bg1"/>
                </a:solidFill>
              </a:rPr>
              <a:t> altogether.</a:t>
            </a:r>
          </a:p>
          <a:p>
            <a:endParaRPr lang="en-US" sz="2800" dirty="0">
              <a:solidFill>
                <a:schemeClr val="bg1"/>
              </a:solidFill>
            </a:endParaRPr>
          </a:p>
        </p:txBody>
      </p:sp>
      <p:sp>
        <p:nvSpPr>
          <p:cNvPr id="8" name="TextBox 7"/>
          <p:cNvSpPr txBox="1"/>
          <p:nvPr/>
        </p:nvSpPr>
        <p:spPr>
          <a:xfrm>
            <a:off x="2747472" y="3075834"/>
            <a:ext cx="184666" cy="646331"/>
          </a:xfrm>
          <a:prstGeom prst="rect">
            <a:avLst/>
          </a:prstGeom>
          <a:noFill/>
        </p:spPr>
        <p:txBody>
          <a:bodyPr wrap="none" rtlCol="0">
            <a:spAutoFit/>
          </a:bodyPr>
          <a:lstStyle/>
          <a:p>
            <a:endParaRPr lang="en-US" dirty="0"/>
          </a:p>
          <a:p>
            <a:endParaRPr lang="en-US" dirty="0"/>
          </a:p>
        </p:txBody>
      </p:sp>
      <p:sp>
        <p:nvSpPr>
          <p:cNvPr id="2" name="Slide Number Placeholder 1"/>
          <p:cNvSpPr>
            <a:spLocks noGrp="1"/>
          </p:cNvSpPr>
          <p:nvPr>
            <p:ph type="sldNum" sz="quarter" idx="12"/>
          </p:nvPr>
        </p:nvSpPr>
        <p:spPr/>
        <p:txBody>
          <a:bodyPr/>
          <a:lstStyle/>
          <a:p>
            <a:fld id="{26415328-37C3-374B-881B-B9E33DA7ECDC}" type="slidenum">
              <a:rPr lang="en-US" smtClean="0"/>
              <a:t>63</a:t>
            </a:fld>
            <a:endParaRPr lang="en-US" dirty="0"/>
          </a:p>
        </p:txBody>
      </p:sp>
    </p:spTree>
    <p:extLst>
      <p:ext uri="{BB962C8B-B14F-4D97-AF65-F5344CB8AC3E}">
        <p14:creationId xmlns:p14="http://schemas.microsoft.com/office/powerpoint/2010/main" val="2749404982"/>
      </p:ext>
    </p:extLst>
  </p:cSld>
  <p:clrMapOvr>
    <a:masterClrMapping/>
  </p:clrMapOvr>
  <mc:AlternateContent xmlns:mc="http://schemas.openxmlformats.org/markup-compatibility/2006" xmlns:p14="http://schemas.microsoft.com/office/powerpoint/2010/main">
    <mc:Choice Requires="p14">
      <p:transition spd="slow" p14:dur="2000" advTm="41116"/>
    </mc:Choice>
    <mc:Fallback xmlns="">
      <p:transition xmlns:p14="http://schemas.microsoft.com/office/powerpoint/2010/main" spd="slow" advTm="41116"/>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38202" y="0"/>
            <a:ext cx="9915596" cy="2677656"/>
          </a:xfrm>
          <a:prstGeom prst="rect">
            <a:avLst/>
          </a:prstGeom>
          <a:noFill/>
        </p:spPr>
        <p:txBody>
          <a:bodyPr wrap="square" rtlCol="0">
            <a:spAutoFit/>
          </a:bodyPr>
          <a:lstStyle/>
          <a:p>
            <a:pPr algn="ctr"/>
            <a:r>
              <a:rPr lang="en-US" sz="2800" b="1" u="sng" dirty="0">
                <a:solidFill>
                  <a:schemeClr val="bg1"/>
                </a:solidFill>
              </a:rPr>
              <a:t>Part 3: Writing Tips</a:t>
            </a:r>
          </a:p>
          <a:p>
            <a:pPr marL="742950" indent="-742950">
              <a:buFont typeface="+mj-lt"/>
              <a:buAutoNum type="alphaUcPeriod" startAt="3"/>
            </a:pPr>
            <a:r>
              <a:rPr lang="en-US" sz="2800" dirty="0">
                <a:solidFill>
                  <a:schemeClr val="bg1"/>
                </a:solidFill>
              </a:rPr>
              <a:t>Mechanics</a:t>
            </a:r>
          </a:p>
          <a:p>
            <a:pPr marL="742950" indent="-742950">
              <a:buFont typeface="+mj-lt"/>
              <a:buAutoNum type="alphaUcPeriod" startAt="3"/>
            </a:pPr>
            <a:endParaRPr lang="en-US" sz="2800" dirty="0">
              <a:solidFill>
                <a:schemeClr val="bg1"/>
              </a:solidFill>
            </a:endParaRPr>
          </a:p>
          <a:p>
            <a:pPr marL="514350" indent="-514350">
              <a:buFont typeface="+mj-lt"/>
              <a:buAutoNum type="arabicPeriod" startAt="9"/>
            </a:pPr>
            <a:r>
              <a:rPr lang="en-US" sz="2800" dirty="0">
                <a:solidFill>
                  <a:schemeClr val="bg1"/>
                </a:solidFill>
              </a:rPr>
              <a:t>Italics, Bold, and Underlining</a:t>
            </a:r>
          </a:p>
          <a:p>
            <a:endParaRPr lang="en-US" sz="2800" dirty="0">
              <a:solidFill>
                <a:schemeClr val="bg1"/>
              </a:solidFill>
            </a:endParaRPr>
          </a:p>
          <a:p>
            <a:endParaRPr lang="en-US" sz="2800" dirty="0">
              <a:solidFill>
                <a:schemeClr val="bg1"/>
              </a:solidFill>
            </a:endParaRPr>
          </a:p>
        </p:txBody>
      </p:sp>
      <p:sp>
        <p:nvSpPr>
          <p:cNvPr id="8" name="TextBox 7"/>
          <p:cNvSpPr txBox="1"/>
          <p:nvPr/>
        </p:nvSpPr>
        <p:spPr>
          <a:xfrm>
            <a:off x="2747472" y="3075834"/>
            <a:ext cx="184666" cy="646331"/>
          </a:xfrm>
          <a:prstGeom prst="rect">
            <a:avLst/>
          </a:prstGeom>
          <a:noFill/>
        </p:spPr>
        <p:txBody>
          <a:bodyPr wrap="none" rtlCol="0">
            <a:spAutoFit/>
          </a:bodyPr>
          <a:lstStyle/>
          <a:p>
            <a:endParaRPr lang="en-US" dirty="0"/>
          </a:p>
          <a:p>
            <a:endParaRPr lang="en-US" dirty="0"/>
          </a:p>
        </p:txBody>
      </p:sp>
      <p:sp>
        <p:nvSpPr>
          <p:cNvPr id="2" name="Slide Number Placeholder 1"/>
          <p:cNvSpPr>
            <a:spLocks noGrp="1"/>
          </p:cNvSpPr>
          <p:nvPr>
            <p:ph type="sldNum" sz="quarter" idx="12"/>
          </p:nvPr>
        </p:nvSpPr>
        <p:spPr/>
        <p:txBody>
          <a:bodyPr/>
          <a:lstStyle/>
          <a:p>
            <a:fld id="{26415328-37C3-374B-881B-B9E33DA7ECDC}" type="slidenum">
              <a:rPr lang="en-US" smtClean="0"/>
              <a:t>64</a:t>
            </a:fld>
            <a:endParaRPr lang="en-US" dirty="0"/>
          </a:p>
        </p:txBody>
      </p:sp>
      <p:pic>
        <p:nvPicPr>
          <p:cNvPr id="4" name="Picture 3">
            <a:extLst>
              <a:ext uri="{FF2B5EF4-FFF2-40B4-BE49-F238E27FC236}">
                <a16:creationId xmlns:a16="http://schemas.microsoft.com/office/drawing/2014/main" id="{AC330C3D-F903-4E40-B657-AF26C6AE3BE4}"/>
              </a:ext>
            </a:extLst>
          </p:cNvPr>
          <p:cNvPicPr>
            <a:picLocks noChangeAspect="1"/>
          </p:cNvPicPr>
          <p:nvPr/>
        </p:nvPicPr>
        <p:blipFill>
          <a:blip r:embed="rId3"/>
          <a:stretch>
            <a:fillRect/>
          </a:stretch>
        </p:blipFill>
        <p:spPr>
          <a:xfrm>
            <a:off x="742203" y="2757394"/>
            <a:ext cx="10707594" cy="1343212"/>
          </a:xfrm>
          <a:prstGeom prst="rect">
            <a:avLst/>
          </a:prstGeom>
        </p:spPr>
      </p:pic>
    </p:spTree>
    <p:extLst>
      <p:ext uri="{BB962C8B-B14F-4D97-AF65-F5344CB8AC3E}">
        <p14:creationId xmlns:p14="http://schemas.microsoft.com/office/powerpoint/2010/main" val="1218888052"/>
      </p:ext>
    </p:extLst>
  </p:cSld>
  <p:clrMapOvr>
    <a:masterClrMapping/>
  </p:clrMapOvr>
  <mc:AlternateContent xmlns:mc="http://schemas.openxmlformats.org/markup-compatibility/2006" xmlns:p14="http://schemas.microsoft.com/office/powerpoint/2010/main">
    <mc:Choice Requires="p14">
      <p:transition spd="slow" p14:dur="2000" advTm="41116"/>
    </mc:Choice>
    <mc:Fallback xmlns="">
      <p:transition xmlns:p14="http://schemas.microsoft.com/office/powerpoint/2010/main" spd="slow" advTm="41116"/>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38202" y="0"/>
            <a:ext cx="9915596" cy="6678751"/>
          </a:xfrm>
          <a:prstGeom prst="rect">
            <a:avLst/>
          </a:prstGeom>
          <a:noFill/>
        </p:spPr>
        <p:txBody>
          <a:bodyPr wrap="square" rtlCol="0">
            <a:spAutoFit/>
          </a:bodyPr>
          <a:lstStyle/>
          <a:p>
            <a:pPr algn="ctr"/>
            <a:r>
              <a:rPr lang="en-US" sz="2800" b="1" u="sng" dirty="0">
                <a:solidFill>
                  <a:schemeClr val="bg1"/>
                </a:solidFill>
              </a:rPr>
              <a:t>Part 3: Writing Tips</a:t>
            </a:r>
          </a:p>
          <a:p>
            <a:pPr marL="742950" indent="-742950">
              <a:buFont typeface="+mj-lt"/>
              <a:buAutoNum type="alphaUcPeriod" startAt="3"/>
            </a:pPr>
            <a:r>
              <a:rPr lang="en-US" sz="2800" dirty="0">
                <a:solidFill>
                  <a:schemeClr val="bg1"/>
                </a:solidFill>
              </a:rPr>
              <a:t>Mechanics</a:t>
            </a:r>
          </a:p>
          <a:p>
            <a:pPr marL="742950" indent="-742950">
              <a:buFont typeface="+mj-lt"/>
              <a:buAutoNum type="alphaUcPeriod" startAt="3"/>
            </a:pPr>
            <a:endParaRPr lang="en-US" sz="2800" dirty="0">
              <a:solidFill>
                <a:schemeClr val="bg1"/>
              </a:solidFill>
            </a:endParaRPr>
          </a:p>
          <a:p>
            <a:pPr marL="514350" indent="-514350">
              <a:buFont typeface="+mj-lt"/>
              <a:buAutoNum type="arabicPeriod" startAt="10"/>
            </a:pPr>
            <a:r>
              <a:rPr lang="en-US" sz="2800" dirty="0">
                <a:solidFill>
                  <a:schemeClr val="bg1"/>
                </a:solidFill>
              </a:rPr>
              <a:t>Numbers</a:t>
            </a:r>
          </a:p>
          <a:p>
            <a:pPr marL="514350" indent="-514350">
              <a:buAutoNum type="arabicPeriod" startAt="10"/>
            </a:pPr>
            <a:endParaRPr lang="en-US" sz="2800" dirty="0">
              <a:solidFill>
                <a:schemeClr val="bg1"/>
              </a:solidFill>
            </a:endParaRPr>
          </a:p>
          <a:p>
            <a:pPr marL="800100" lvl="1" indent="-342900">
              <a:buFont typeface="Arial" panose="020B0604020202020204" pitchFamily="34" charset="0"/>
              <a:buChar char="•"/>
            </a:pPr>
            <a:r>
              <a:rPr lang="en-US" sz="2400" dirty="0">
                <a:solidFill>
                  <a:srgbClr val="000000"/>
                </a:solidFill>
              </a:rPr>
              <a:t>Be Consistent - Numerals vs. spelling out numbers, it is a matter of setting a style</a:t>
            </a:r>
          </a:p>
          <a:p>
            <a:pPr marL="800100" lvl="1" indent="-342900">
              <a:buFont typeface="Arial" panose="020B0604020202020204" pitchFamily="34" charset="0"/>
              <a:buChar char="•"/>
            </a:pPr>
            <a:r>
              <a:rPr lang="en-US" sz="2400" dirty="0">
                <a:solidFill>
                  <a:srgbClr val="000000"/>
                </a:solidFill>
              </a:rPr>
              <a:t>Spell out numbers 1-10, but use numerals 11 and above.</a:t>
            </a:r>
          </a:p>
          <a:p>
            <a:pPr marL="800100" lvl="1" indent="-342900">
              <a:buFont typeface="Arial" panose="020B0604020202020204" pitchFamily="34" charset="0"/>
              <a:buChar char="•"/>
            </a:pPr>
            <a:r>
              <a:rPr lang="en-US" sz="2400" dirty="0">
                <a:solidFill>
                  <a:srgbClr val="000000"/>
                </a:solidFill>
              </a:rPr>
              <a:t>Use cardinals for most purposes (one, two three), but use ordinals to indicate position in a series (first, second, third)</a:t>
            </a:r>
          </a:p>
          <a:p>
            <a:pPr marL="800100" lvl="1" indent="-342900">
              <a:buFont typeface="Arial" panose="020B0604020202020204" pitchFamily="34" charset="0"/>
              <a:buChar char="•"/>
            </a:pPr>
            <a:r>
              <a:rPr lang="en-US" sz="2400" dirty="0">
                <a:solidFill>
                  <a:srgbClr val="000000"/>
                </a:solidFill>
              </a:rPr>
              <a:t>Never begin a sentence with a numeral</a:t>
            </a:r>
          </a:p>
          <a:p>
            <a:pPr marL="800100" lvl="1" indent="-342900">
              <a:buFont typeface="Arial" panose="020B0604020202020204" pitchFamily="34" charset="0"/>
              <a:buChar char="•"/>
            </a:pPr>
            <a:r>
              <a:rPr lang="en-US" sz="2400" dirty="0">
                <a:solidFill>
                  <a:srgbClr val="000000"/>
                </a:solidFill>
              </a:rPr>
              <a:t>Use numerals for statutes, sections, in tables, and money.  </a:t>
            </a:r>
          </a:p>
          <a:p>
            <a:pPr marL="800100" lvl="1" indent="-342900">
              <a:buFont typeface="Arial" panose="020B0604020202020204" pitchFamily="34" charset="0"/>
              <a:buChar char="•"/>
            </a:pPr>
            <a:r>
              <a:rPr lang="en-US" sz="2400" dirty="0">
                <a:solidFill>
                  <a:srgbClr val="000000"/>
                </a:solidFill>
              </a:rPr>
              <a:t>Spell out a large number used for exaggeration (hundreds or millions).</a:t>
            </a:r>
          </a:p>
          <a:p>
            <a:pPr marL="800100" lvl="1" indent="-342900">
              <a:buFont typeface="Arial" panose="020B0604020202020204" pitchFamily="34" charset="0"/>
              <a:buChar char="•"/>
            </a:pPr>
            <a:r>
              <a:rPr lang="en-US" sz="2400" dirty="0">
                <a:solidFill>
                  <a:srgbClr val="000000"/>
                </a:solidFill>
              </a:rPr>
              <a:t>Use simplest forms for times, dates, and money.  </a:t>
            </a:r>
          </a:p>
          <a:p>
            <a:pPr marL="1257300" lvl="2" indent="-342900">
              <a:buFont typeface="Arial" panose="020B0604020202020204" pitchFamily="34" charset="0"/>
              <a:buChar char="•"/>
            </a:pPr>
            <a:r>
              <a:rPr lang="en-US" sz="2400" dirty="0">
                <a:solidFill>
                  <a:srgbClr val="000000"/>
                </a:solidFill>
              </a:rPr>
              <a:t>The 911 call was placed at 3:47 p.m.</a:t>
            </a:r>
          </a:p>
          <a:p>
            <a:pPr marL="1257300" lvl="2" indent="-342900">
              <a:buFont typeface="Arial" panose="020B0604020202020204" pitchFamily="34" charset="0"/>
              <a:buChar char="•"/>
            </a:pPr>
            <a:r>
              <a:rPr lang="en-US" sz="2400" dirty="0">
                <a:solidFill>
                  <a:srgbClr val="000000"/>
                </a:solidFill>
              </a:rPr>
              <a:t>A $10 bill was left on the counter.  </a:t>
            </a:r>
          </a:p>
          <a:p>
            <a:pPr marL="1257300" lvl="2" indent="-342900">
              <a:buFont typeface="Arial" panose="020B0604020202020204" pitchFamily="34" charset="0"/>
              <a:buChar char="•"/>
            </a:pPr>
            <a:r>
              <a:rPr lang="en-US" sz="2400" dirty="0">
                <a:solidFill>
                  <a:srgbClr val="000000"/>
                </a:solidFill>
              </a:rPr>
              <a:t>The check was for exactly $10.37.</a:t>
            </a:r>
          </a:p>
        </p:txBody>
      </p:sp>
      <p:sp>
        <p:nvSpPr>
          <p:cNvPr id="8" name="TextBox 7"/>
          <p:cNvSpPr txBox="1"/>
          <p:nvPr/>
        </p:nvSpPr>
        <p:spPr>
          <a:xfrm>
            <a:off x="2747472" y="3075834"/>
            <a:ext cx="184666" cy="646331"/>
          </a:xfrm>
          <a:prstGeom prst="rect">
            <a:avLst/>
          </a:prstGeom>
          <a:noFill/>
        </p:spPr>
        <p:txBody>
          <a:bodyPr wrap="none" rtlCol="0">
            <a:spAutoFit/>
          </a:bodyPr>
          <a:lstStyle/>
          <a:p>
            <a:endParaRPr lang="en-US" dirty="0"/>
          </a:p>
          <a:p>
            <a:endParaRPr lang="en-US" dirty="0"/>
          </a:p>
        </p:txBody>
      </p:sp>
      <p:sp>
        <p:nvSpPr>
          <p:cNvPr id="2" name="Slide Number Placeholder 1"/>
          <p:cNvSpPr>
            <a:spLocks noGrp="1"/>
          </p:cNvSpPr>
          <p:nvPr>
            <p:ph type="sldNum" sz="quarter" idx="12"/>
          </p:nvPr>
        </p:nvSpPr>
        <p:spPr/>
        <p:txBody>
          <a:bodyPr/>
          <a:lstStyle/>
          <a:p>
            <a:fld id="{26415328-37C3-374B-881B-B9E33DA7ECDC}" type="slidenum">
              <a:rPr lang="en-US" smtClean="0"/>
              <a:t>65</a:t>
            </a:fld>
            <a:endParaRPr lang="en-US" dirty="0"/>
          </a:p>
        </p:txBody>
      </p:sp>
    </p:spTree>
    <p:extLst>
      <p:ext uri="{BB962C8B-B14F-4D97-AF65-F5344CB8AC3E}">
        <p14:creationId xmlns:p14="http://schemas.microsoft.com/office/powerpoint/2010/main" val="97497172"/>
      </p:ext>
    </p:extLst>
  </p:cSld>
  <p:clrMapOvr>
    <a:masterClrMapping/>
  </p:clrMapOvr>
  <mc:AlternateContent xmlns:mc="http://schemas.openxmlformats.org/markup-compatibility/2006" xmlns:p14="http://schemas.microsoft.com/office/powerpoint/2010/main">
    <mc:Choice Requires="p14">
      <p:transition spd="slow" p14:dur="2000" advTm="41116"/>
    </mc:Choice>
    <mc:Fallback xmlns="">
      <p:transition xmlns:p14="http://schemas.microsoft.com/office/powerpoint/2010/main" spd="slow" advTm="41116"/>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38202" y="0"/>
            <a:ext cx="9915596" cy="5940088"/>
          </a:xfrm>
          <a:prstGeom prst="rect">
            <a:avLst/>
          </a:prstGeom>
          <a:noFill/>
        </p:spPr>
        <p:txBody>
          <a:bodyPr wrap="square" rtlCol="0">
            <a:spAutoFit/>
          </a:bodyPr>
          <a:lstStyle/>
          <a:p>
            <a:pPr algn="ctr"/>
            <a:r>
              <a:rPr lang="en-US" sz="2800" b="1" u="sng" dirty="0">
                <a:solidFill>
                  <a:schemeClr val="bg1"/>
                </a:solidFill>
              </a:rPr>
              <a:t>Part 3: Writing Tips</a:t>
            </a:r>
          </a:p>
          <a:p>
            <a:pPr marL="742950" indent="-742950">
              <a:buFont typeface="+mj-lt"/>
              <a:buAutoNum type="alphaUcPeriod" startAt="3"/>
            </a:pPr>
            <a:r>
              <a:rPr lang="en-US" sz="2800" dirty="0">
                <a:solidFill>
                  <a:schemeClr val="bg1"/>
                </a:solidFill>
              </a:rPr>
              <a:t>Mechanics</a:t>
            </a:r>
          </a:p>
          <a:p>
            <a:pPr marL="742950" indent="-742950">
              <a:buFont typeface="+mj-lt"/>
              <a:buAutoNum type="alphaUcPeriod" startAt="3"/>
            </a:pPr>
            <a:endParaRPr lang="en-US" sz="2800" dirty="0">
              <a:solidFill>
                <a:schemeClr val="bg1"/>
              </a:solidFill>
            </a:endParaRPr>
          </a:p>
          <a:p>
            <a:pPr marL="514350" indent="-514350">
              <a:buFont typeface="+mj-lt"/>
              <a:buAutoNum type="arabicPeriod" startAt="11"/>
            </a:pPr>
            <a:r>
              <a:rPr lang="en-US" sz="2800" dirty="0">
                <a:solidFill>
                  <a:schemeClr val="bg1"/>
                </a:solidFill>
              </a:rPr>
              <a:t>Plurals and Possessives</a:t>
            </a:r>
          </a:p>
          <a:p>
            <a:pPr marL="514350" indent="-514350">
              <a:buAutoNum type="arabicPeriod" startAt="11"/>
            </a:pPr>
            <a:endParaRPr lang="en-US" sz="2800" dirty="0">
              <a:solidFill>
                <a:schemeClr val="bg1"/>
              </a:solidFill>
            </a:endParaRPr>
          </a:p>
          <a:p>
            <a:pPr marL="800100" lvl="1" indent="-342900">
              <a:buFont typeface="Arial" panose="020B0604020202020204" pitchFamily="34" charset="0"/>
              <a:buChar char="•"/>
            </a:pPr>
            <a:r>
              <a:rPr lang="en-US" sz="2400" dirty="0">
                <a:solidFill>
                  <a:srgbClr val="000000"/>
                </a:solidFill>
              </a:rPr>
              <a:t>The plural of most regular nouns is formed by adding s or es</a:t>
            </a:r>
          </a:p>
          <a:p>
            <a:pPr marL="1257300" lvl="2" indent="-342900">
              <a:buFont typeface="Arial" panose="020B0604020202020204" pitchFamily="34" charset="0"/>
              <a:buChar char="•"/>
            </a:pPr>
            <a:r>
              <a:rPr lang="en-US" sz="2400" dirty="0">
                <a:solidFill>
                  <a:srgbClr val="000000"/>
                </a:solidFill>
              </a:rPr>
              <a:t>Words ending in s or other sibilant sound (z, x, </a:t>
            </a:r>
            <a:r>
              <a:rPr lang="en-US" sz="2400" dirty="0" err="1">
                <a:solidFill>
                  <a:srgbClr val="000000"/>
                </a:solidFill>
              </a:rPr>
              <a:t>sh</a:t>
            </a:r>
            <a:r>
              <a:rPr lang="en-US" sz="2400" dirty="0">
                <a:solidFill>
                  <a:srgbClr val="000000"/>
                </a:solidFill>
              </a:rPr>
              <a:t>, </a:t>
            </a:r>
            <a:r>
              <a:rPr lang="en-US" sz="2400" dirty="0" err="1">
                <a:solidFill>
                  <a:srgbClr val="000000"/>
                </a:solidFill>
              </a:rPr>
              <a:t>ch</a:t>
            </a:r>
            <a:r>
              <a:rPr lang="en-US" sz="2400" dirty="0">
                <a:solidFill>
                  <a:srgbClr val="000000"/>
                </a:solidFill>
              </a:rPr>
              <a:t>). </a:t>
            </a:r>
          </a:p>
          <a:p>
            <a:pPr marL="1257300" lvl="2" indent="-342900">
              <a:buFont typeface="Arial" panose="020B0604020202020204" pitchFamily="34" charset="0"/>
              <a:buChar char="•"/>
            </a:pPr>
            <a:r>
              <a:rPr lang="en-US" sz="2400" dirty="0">
                <a:solidFill>
                  <a:srgbClr val="000000"/>
                </a:solidFill>
              </a:rPr>
              <a:t>Boxes, benches, cases, justices  </a:t>
            </a:r>
          </a:p>
          <a:p>
            <a:pPr marL="800100" lvl="1" indent="-342900">
              <a:buFont typeface="Arial" panose="020B0604020202020204" pitchFamily="34" charset="0"/>
              <a:buChar char="•"/>
            </a:pPr>
            <a:r>
              <a:rPr lang="en-US" sz="2400" dirty="0">
                <a:solidFill>
                  <a:srgbClr val="000000"/>
                </a:solidFill>
              </a:rPr>
              <a:t>Add an apostrophe followed by an s to the end of a word to form the possessive of (1) a singular noun or (2) a plural noun that does not end in s or z.  </a:t>
            </a:r>
          </a:p>
          <a:p>
            <a:pPr marL="1257300" lvl="2" indent="-342900">
              <a:buFont typeface="Arial" panose="020B0604020202020204" pitchFamily="34" charset="0"/>
              <a:buChar char="•"/>
            </a:pPr>
            <a:r>
              <a:rPr lang="en-US" sz="2400" dirty="0">
                <a:solidFill>
                  <a:srgbClr val="000000"/>
                </a:solidFill>
              </a:rPr>
              <a:t>Boy’s, girl’s, child’s, children’s</a:t>
            </a:r>
          </a:p>
          <a:p>
            <a:pPr marL="800100" lvl="1" indent="-342900">
              <a:buFont typeface="Arial" panose="020B0604020202020204" pitchFamily="34" charset="0"/>
              <a:buChar char="•"/>
            </a:pPr>
            <a:r>
              <a:rPr lang="en-US" sz="2400" dirty="0">
                <a:solidFill>
                  <a:srgbClr val="000000"/>
                </a:solidFill>
              </a:rPr>
              <a:t>Add an apostrophe to the end of regular plural to form a plural possessive, even if it ends in s or z. </a:t>
            </a:r>
          </a:p>
          <a:p>
            <a:pPr marL="1257300" lvl="2" indent="-342900">
              <a:buFont typeface="Arial" panose="020B0604020202020204" pitchFamily="34" charset="0"/>
              <a:buChar char="•"/>
            </a:pPr>
            <a:r>
              <a:rPr lang="en-US" sz="2400" dirty="0">
                <a:solidFill>
                  <a:srgbClr val="000000"/>
                </a:solidFill>
              </a:rPr>
              <a:t>Boys’ girls’, boxes’</a:t>
            </a:r>
          </a:p>
        </p:txBody>
      </p:sp>
      <p:sp>
        <p:nvSpPr>
          <p:cNvPr id="8" name="TextBox 7"/>
          <p:cNvSpPr txBox="1"/>
          <p:nvPr/>
        </p:nvSpPr>
        <p:spPr>
          <a:xfrm>
            <a:off x="2747472" y="3075834"/>
            <a:ext cx="184666" cy="646331"/>
          </a:xfrm>
          <a:prstGeom prst="rect">
            <a:avLst/>
          </a:prstGeom>
          <a:noFill/>
        </p:spPr>
        <p:txBody>
          <a:bodyPr wrap="none" rtlCol="0">
            <a:spAutoFit/>
          </a:bodyPr>
          <a:lstStyle/>
          <a:p>
            <a:endParaRPr lang="en-US" dirty="0"/>
          </a:p>
          <a:p>
            <a:endParaRPr lang="en-US" dirty="0"/>
          </a:p>
        </p:txBody>
      </p:sp>
      <p:sp>
        <p:nvSpPr>
          <p:cNvPr id="2" name="Slide Number Placeholder 1"/>
          <p:cNvSpPr>
            <a:spLocks noGrp="1"/>
          </p:cNvSpPr>
          <p:nvPr>
            <p:ph type="sldNum" sz="quarter" idx="12"/>
          </p:nvPr>
        </p:nvSpPr>
        <p:spPr/>
        <p:txBody>
          <a:bodyPr/>
          <a:lstStyle/>
          <a:p>
            <a:fld id="{26415328-37C3-374B-881B-B9E33DA7ECDC}" type="slidenum">
              <a:rPr lang="en-US" smtClean="0"/>
              <a:t>66</a:t>
            </a:fld>
            <a:endParaRPr lang="en-US" dirty="0"/>
          </a:p>
        </p:txBody>
      </p:sp>
    </p:spTree>
    <p:extLst>
      <p:ext uri="{BB962C8B-B14F-4D97-AF65-F5344CB8AC3E}">
        <p14:creationId xmlns:p14="http://schemas.microsoft.com/office/powerpoint/2010/main" val="1013581229"/>
      </p:ext>
    </p:extLst>
  </p:cSld>
  <p:clrMapOvr>
    <a:masterClrMapping/>
  </p:clrMapOvr>
  <mc:AlternateContent xmlns:mc="http://schemas.openxmlformats.org/markup-compatibility/2006" xmlns:p14="http://schemas.microsoft.com/office/powerpoint/2010/main">
    <mc:Choice Requires="p14">
      <p:transition spd="slow" p14:dur="2000" advTm="41116"/>
    </mc:Choice>
    <mc:Fallback xmlns="">
      <p:transition xmlns:p14="http://schemas.microsoft.com/office/powerpoint/2010/main" spd="slow" advTm="41116"/>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38202" y="0"/>
            <a:ext cx="9915596" cy="5201424"/>
          </a:xfrm>
          <a:prstGeom prst="rect">
            <a:avLst/>
          </a:prstGeom>
          <a:noFill/>
        </p:spPr>
        <p:txBody>
          <a:bodyPr wrap="square" rtlCol="0">
            <a:spAutoFit/>
          </a:bodyPr>
          <a:lstStyle/>
          <a:p>
            <a:pPr algn="ctr"/>
            <a:r>
              <a:rPr lang="en-US" sz="2800" b="1" u="sng" dirty="0">
                <a:solidFill>
                  <a:schemeClr val="bg1"/>
                </a:solidFill>
              </a:rPr>
              <a:t>Part 3: Writing Tips</a:t>
            </a:r>
          </a:p>
          <a:p>
            <a:pPr marL="742950" indent="-742950">
              <a:buFont typeface="+mj-lt"/>
              <a:buAutoNum type="alphaUcPeriod" startAt="4"/>
            </a:pPr>
            <a:r>
              <a:rPr lang="en-US" sz="2800" dirty="0">
                <a:solidFill>
                  <a:schemeClr val="bg1"/>
                </a:solidFill>
              </a:rPr>
              <a:t>Proofreading and Editing</a:t>
            </a:r>
          </a:p>
          <a:p>
            <a:pPr marL="742950" indent="-742950">
              <a:buFont typeface="+mj-lt"/>
              <a:buAutoNum type="alphaUcPeriod" startAt="4"/>
            </a:pPr>
            <a:endParaRPr lang="en-US" sz="2800" dirty="0">
              <a:solidFill>
                <a:schemeClr val="bg1"/>
              </a:solidFill>
            </a:endParaRPr>
          </a:p>
          <a:p>
            <a:endParaRPr lang="en-US" sz="2800" dirty="0">
              <a:solidFill>
                <a:schemeClr val="bg1"/>
              </a:solidFill>
            </a:endParaRPr>
          </a:p>
          <a:p>
            <a:r>
              <a:rPr lang="en-US" sz="2800" dirty="0">
                <a:solidFill>
                  <a:schemeClr val="bg1"/>
                </a:solidFill>
              </a:rPr>
              <a:t>Orwell’s Six Questions</a:t>
            </a:r>
          </a:p>
          <a:p>
            <a:pPr marL="457200" indent="-457200">
              <a:buFont typeface="Arial" panose="020B0604020202020204" pitchFamily="34" charset="0"/>
              <a:buChar char="•"/>
            </a:pPr>
            <a:r>
              <a:rPr lang="en-US" sz="2800" dirty="0">
                <a:solidFill>
                  <a:schemeClr val="bg1"/>
                </a:solidFill>
              </a:rPr>
              <a:t>What am I trying to say?   </a:t>
            </a:r>
          </a:p>
          <a:p>
            <a:pPr marL="457200" indent="-457200">
              <a:buFont typeface="Arial" panose="020B0604020202020204" pitchFamily="34" charset="0"/>
              <a:buChar char="•"/>
            </a:pPr>
            <a:r>
              <a:rPr lang="en-US" sz="2800" dirty="0">
                <a:solidFill>
                  <a:schemeClr val="bg1"/>
                </a:solidFill>
              </a:rPr>
              <a:t>What words will express it?   </a:t>
            </a:r>
          </a:p>
          <a:p>
            <a:pPr marL="457200" indent="-457200">
              <a:buFont typeface="Arial" panose="020B0604020202020204" pitchFamily="34" charset="0"/>
              <a:buChar char="•"/>
            </a:pPr>
            <a:r>
              <a:rPr lang="en-US" sz="2800" dirty="0">
                <a:solidFill>
                  <a:schemeClr val="bg1"/>
                </a:solidFill>
              </a:rPr>
              <a:t>What image or idiom will make it clearer?  </a:t>
            </a:r>
          </a:p>
          <a:p>
            <a:pPr marL="457200" indent="-457200">
              <a:buFont typeface="Arial" panose="020B0604020202020204" pitchFamily="34" charset="0"/>
              <a:buChar char="•"/>
            </a:pPr>
            <a:r>
              <a:rPr lang="en-US" sz="2800" dirty="0">
                <a:solidFill>
                  <a:schemeClr val="bg1"/>
                </a:solidFill>
              </a:rPr>
              <a:t>Is this image fresh enough to have an effect?  </a:t>
            </a:r>
          </a:p>
          <a:p>
            <a:pPr marL="457200" indent="-457200">
              <a:buFont typeface="Arial" panose="020B0604020202020204" pitchFamily="34" charset="0"/>
              <a:buChar char="•"/>
            </a:pPr>
            <a:r>
              <a:rPr lang="en-US" sz="2800" dirty="0">
                <a:solidFill>
                  <a:schemeClr val="bg1"/>
                </a:solidFill>
              </a:rPr>
              <a:t>Could I put it more shortly?  </a:t>
            </a:r>
          </a:p>
          <a:p>
            <a:pPr marL="457200" indent="-457200">
              <a:buFont typeface="Arial" panose="020B0604020202020204" pitchFamily="34" charset="0"/>
              <a:buChar char="•"/>
            </a:pPr>
            <a:r>
              <a:rPr lang="en-US" sz="2800" dirty="0">
                <a:solidFill>
                  <a:schemeClr val="bg1"/>
                </a:solidFill>
              </a:rPr>
              <a:t>Have I said anything that is avoidably ugly? </a:t>
            </a:r>
          </a:p>
          <a:p>
            <a:pPr marL="800100" lvl="1" indent="-342900">
              <a:buFont typeface="Arial" panose="020B0604020202020204" pitchFamily="34" charset="0"/>
              <a:buChar char="•"/>
            </a:pPr>
            <a:endParaRPr lang="en-US" sz="2400" dirty="0">
              <a:solidFill>
                <a:srgbClr val="000000"/>
              </a:solidFill>
            </a:endParaRPr>
          </a:p>
        </p:txBody>
      </p:sp>
      <p:sp>
        <p:nvSpPr>
          <p:cNvPr id="8" name="TextBox 7"/>
          <p:cNvSpPr txBox="1"/>
          <p:nvPr/>
        </p:nvSpPr>
        <p:spPr>
          <a:xfrm>
            <a:off x="2747472" y="3075834"/>
            <a:ext cx="184666" cy="646331"/>
          </a:xfrm>
          <a:prstGeom prst="rect">
            <a:avLst/>
          </a:prstGeom>
          <a:noFill/>
        </p:spPr>
        <p:txBody>
          <a:bodyPr wrap="none" rtlCol="0">
            <a:spAutoFit/>
          </a:bodyPr>
          <a:lstStyle/>
          <a:p>
            <a:endParaRPr lang="en-US" dirty="0"/>
          </a:p>
          <a:p>
            <a:endParaRPr lang="en-US" dirty="0"/>
          </a:p>
        </p:txBody>
      </p:sp>
      <p:sp>
        <p:nvSpPr>
          <p:cNvPr id="2" name="Slide Number Placeholder 1"/>
          <p:cNvSpPr>
            <a:spLocks noGrp="1"/>
          </p:cNvSpPr>
          <p:nvPr>
            <p:ph type="sldNum" sz="quarter" idx="12"/>
          </p:nvPr>
        </p:nvSpPr>
        <p:spPr/>
        <p:txBody>
          <a:bodyPr/>
          <a:lstStyle/>
          <a:p>
            <a:fld id="{26415328-37C3-374B-881B-B9E33DA7ECDC}" type="slidenum">
              <a:rPr lang="en-US" smtClean="0"/>
              <a:t>67</a:t>
            </a:fld>
            <a:endParaRPr lang="en-US" dirty="0"/>
          </a:p>
        </p:txBody>
      </p:sp>
    </p:spTree>
    <p:extLst>
      <p:ext uri="{BB962C8B-B14F-4D97-AF65-F5344CB8AC3E}">
        <p14:creationId xmlns:p14="http://schemas.microsoft.com/office/powerpoint/2010/main" val="506822860"/>
      </p:ext>
    </p:extLst>
  </p:cSld>
  <p:clrMapOvr>
    <a:masterClrMapping/>
  </p:clrMapOvr>
  <mc:AlternateContent xmlns:mc="http://schemas.openxmlformats.org/markup-compatibility/2006" xmlns:p14="http://schemas.microsoft.com/office/powerpoint/2010/main">
    <mc:Choice Requires="p14">
      <p:transition spd="slow" p14:dur="2000" advTm="41116"/>
    </mc:Choice>
    <mc:Fallback xmlns="">
      <p:transition xmlns:p14="http://schemas.microsoft.com/office/powerpoint/2010/main" spd="slow" advTm="41116"/>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38202" y="0"/>
            <a:ext cx="9915596" cy="5201424"/>
          </a:xfrm>
          <a:prstGeom prst="rect">
            <a:avLst/>
          </a:prstGeom>
          <a:noFill/>
        </p:spPr>
        <p:txBody>
          <a:bodyPr wrap="square" rtlCol="0">
            <a:spAutoFit/>
          </a:bodyPr>
          <a:lstStyle/>
          <a:p>
            <a:pPr algn="ctr"/>
            <a:r>
              <a:rPr lang="en-US" sz="2800" b="1" u="sng" dirty="0">
                <a:solidFill>
                  <a:schemeClr val="bg1"/>
                </a:solidFill>
              </a:rPr>
              <a:t>Part 3: Writing Tips</a:t>
            </a:r>
          </a:p>
          <a:p>
            <a:pPr marL="742950" indent="-742950">
              <a:buFont typeface="+mj-lt"/>
              <a:buAutoNum type="alphaUcPeriod" startAt="4"/>
            </a:pPr>
            <a:r>
              <a:rPr lang="en-US" sz="2800" dirty="0">
                <a:solidFill>
                  <a:schemeClr val="bg1"/>
                </a:solidFill>
              </a:rPr>
              <a:t>Proofreading and Editing</a:t>
            </a:r>
          </a:p>
          <a:p>
            <a:pPr marL="742950" indent="-742950">
              <a:buFont typeface="+mj-lt"/>
              <a:buAutoNum type="alphaUcPeriod" startAt="4"/>
            </a:pPr>
            <a:endParaRPr lang="en-US" sz="2800" dirty="0">
              <a:solidFill>
                <a:schemeClr val="bg1"/>
              </a:solidFill>
            </a:endParaRPr>
          </a:p>
          <a:p>
            <a:endParaRPr lang="en-US" sz="2800" dirty="0">
              <a:solidFill>
                <a:schemeClr val="bg1"/>
              </a:solidFill>
            </a:endParaRPr>
          </a:p>
          <a:p>
            <a:pPr marL="571500" indent="-571500">
              <a:buFont typeface="Arial" panose="020B0604020202020204" pitchFamily="34" charset="0"/>
              <a:buChar char="•"/>
            </a:pPr>
            <a:r>
              <a:rPr lang="en-US" sz="2800" dirty="0">
                <a:solidFill>
                  <a:schemeClr val="bg1"/>
                </a:solidFill>
              </a:rPr>
              <a:t>Edit in a phased approach, making several passes in the document.  </a:t>
            </a:r>
          </a:p>
          <a:p>
            <a:pPr marL="1028700" lvl="1" indent="-571500">
              <a:buFont typeface="Arial" panose="020B0604020202020204" pitchFamily="34" charset="0"/>
              <a:buChar char="•"/>
            </a:pPr>
            <a:r>
              <a:rPr lang="en-US" sz="2800" dirty="0">
                <a:solidFill>
                  <a:schemeClr val="bg1"/>
                </a:solidFill>
              </a:rPr>
              <a:t>Large structural edits </a:t>
            </a:r>
          </a:p>
          <a:p>
            <a:pPr marL="1028700" lvl="1" indent="-571500">
              <a:buFont typeface="Arial" panose="020B0604020202020204" pitchFamily="34" charset="0"/>
              <a:buChar char="•"/>
            </a:pPr>
            <a:r>
              <a:rPr lang="en-US" sz="2800" dirty="0">
                <a:solidFill>
                  <a:schemeClr val="bg1"/>
                </a:solidFill>
              </a:rPr>
              <a:t>Sentence-level edits </a:t>
            </a:r>
          </a:p>
          <a:p>
            <a:pPr marL="1028700" lvl="1" indent="-571500">
              <a:buFont typeface="Arial" panose="020B0604020202020204" pitchFamily="34" charset="0"/>
              <a:buChar char="•"/>
            </a:pPr>
            <a:r>
              <a:rPr lang="en-US" sz="2800" dirty="0">
                <a:solidFill>
                  <a:schemeClr val="bg1"/>
                </a:solidFill>
              </a:rPr>
              <a:t>Subtler sentence-level edits </a:t>
            </a:r>
          </a:p>
          <a:p>
            <a:pPr marL="1028700" lvl="1" indent="-571500">
              <a:buFont typeface="Arial" panose="020B0604020202020204" pitchFamily="34" charset="0"/>
              <a:buChar char="•"/>
            </a:pPr>
            <a:r>
              <a:rPr lang="en-US" sz="2800" dirty="0">
                <a:solidFill>
                  <a:schemeClr val="bg1"/>
                </a:solidFill>
              </a:rPr>
              <a:t>Polish for clarity</a:t>
            </a:r>
          </a:p>
          <a:p>
            <a:endParaRPr lang="en-US" sz="2800" dirty="0">
              <a:solidFill>
                <a:schemeClr val="bg1"/>
              </a:solidFill>
            </a:endParaRPr>
          </a:p>
          <a:p>
            <a:pPr marL="800100" lvl="1" indent="-342900">
              <a:buFont typeface="Arial" panose="020B0604020202020204" pitchFamily="34" charset="0"/>
              <a:buChar char="•"/>
            </a:pPr>
            <a:endParaRPr lang="en-US" sz="2400" dirty="0">
              <a:solidFill>
                <a:srgbClr val="000000"/>
              </a:solidFill>
            </a:endParaRPr>
          </a:p>
        </p:txBody>
      </p:sp>
      <p:sp>
        <p:nvSpPr>
          <p:cNvPr id="8" name="TextBox 7"/>
          <p:cNvSpPr txBox="1"/>
          <p:nvPr/>
        </p:nvSpPr>
        <p:spPr>
          <a:xfrm>
            <a:off x="2747472" y="3075834"/>
            <a:ext cx="184666" cy="646331"/>
          </a:xfrm>
          <a:prstGeom prst="rect">
            <a:avLst/>
          </a:prstGeom>
          <a:noFill/>
        </p:spPr>
        <p:txBody>
          <a:bodyPr wrap="none" rtlCol="0">
            <a:spAutoFit/>
          </a:bodyPr>
          <a:lstStyle/>
          <a:p>
            <a:endParaRPr lang="en-US" dirty="0"/>
          </a:p>
          <a:p>
            <a:endParaRPr lang="en-US" dirty="0"/>
          </a:p>
        </p:txBody>
      </p:sp>
      <p:sp>
        <p:nvSpPr>
          <p:cNvPr id="2" name="Slide Number Placeholder 1"/>
          <p:cNvSpPr>
            <a:spLocks noGrp="1"/>
          </p:cNvSpPr>
          <p:nvPr>
            <p:ph type="sldNum" sz="quarter" idx="12"/>
          </p:nvPr>
        </p:nvSpPr>
        <p:spPr/>
        <p:txBody>
          <a:bodyPr/>
          <a:lstStyle/>
          <a:p>
            <a:fld id="{26415328-37C3-374B-881B-B9E33DA7ECDC}" type="slidenum">
              <a:rPr lang="en-US" smtClean="0"/>
              <a:t>68</a:t>
            </a:fld>
            <a:endParaRPr lang="en-US" dirty="0"/>
          </a:p>
        </p:txBody>
      </p:sp>
    </p:spTree>
    <p:extLst>
      <p:ext uri="{BB962C8B-B14F-4D97-AF65-F5344CB8AC3E}">
        <p14:creationId xmlns:p14="http://schemas.microsoft.com/office/powerpoint/2010/main" val="2489741993"/>
      </p:ext>
    </p:extLst>
  </p:cSld>
  <p:clrMapOvr>
    <a:masterClrMapping/>
  </p:clrMapOvr>
  <mc:AlternateContent xmlns:mc="http://schemas.openxmlformats.org/markup-compatibility/2006" xmlns:p14="http://schemas.microsoft.com/office/powerpoint/2010/main">
    <mc:Choice Requires="p14">
      <p:transition spd="slow" p14:dur="2000" advTm="41116"/>
    </mc:Choice>
    <mc:Fallback xmlns="">
      <p:transition xmlns:p14="http://schemas.microsoft.com/office/powerpoint/2010/main" spd="slow" advTm="41116"/>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F09B72-A73E-4819-BEAB-701D8119CC88}"/>
              </a:ext>
            </a:extLst>
          </p:cNvPr>
          <p:cNvSpPr txBox="1"/>
          <p:nvPr/>
        </p:nvSpPr>
        <p:spPr>
          <a:xfrm>
            <a:off x="2456213" y="2644170"/>
            <a:ext cx="7279574" cy="1569660"/>
          </a:xfrm>
          <a:prstGeom prst="rect">
            <a:avLst/>
          </a:prstGeom>
          <a:noFill/>
        </p:spPr>
        <p:txBody>
          <a:bodyPr wrap="square" rtlCol="0">
            <a:spAutoFit/>
          </a:bodyPr>
          <a:lstStyle/>
          <a:p>
            <a:pPr algn="ctr"/>
            <a:r>
              <a:rPr lang="en-US" sz="9600" dirty="0">
                <a:solidFill>
                  <a:schemeClr val="bg1"/>
                </a:solidFill>
              </a:rPr>
              <a:t>End</a:t>
            </a:r>
          </a:p>
        </p:txBody>
      </p:sp>
    </p:spTree>
    <p:extLst>
      <p:ext uri="{BB962C8B-B14F-4D97-AF65-F5344CB8AC3E}">
        <p14:creationId xmlns:p14="http://schemas.microsoft.com/office/powerpoint/2010/main" val="2766299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38202" y="0"/>
            <a:ext cx="9915596" cy="5047536"/>
          </a:xfrm>
          <a:prstGeom prst="rect">
            <a:avLst/>
          </a:prstGeom>
          <a:noFill/>
        </p:spPr>
        <p:txBody>
          <a:bodyPr wrap="square" rtlCol="0">
            <a:spAutoFit/>
          </a:bodyPr>
          <a:lstStyle/>
          <a:p>
            <a:pPr algn="ctr"/>
            <a:r>
              <a:rPr lang="en-US" sz="2800" b="1" u="sng" dirty="0">
                <a:solidFill>
                  <a:schemeClr val="bg1"/>
                </a:solidFill>
              </a:rPr>
              <a:t>Part 1: Overview of Investigative Documents</a:t>
            </a:r>
          </a:p>
          <a:p>
            <a:pPr marL="742950" indent="-742950">
              <a:buFont typeface="+mj-lt"/>
              <a:buAutoNum type="alphaUcPeriod" startAt="2"/>
            </a:pPr>
            <a:r>
              <a:rPr lang="en-US" sz="2800" dirty="0">
                <a:solidFill>
                  <a:schemeClr val="bg1"/>
                </a:solidFill>
              </a:rPr>
              <a:t>Notices &amp; Correspondence</a:t>
            </a:r>
          </a:p>
          <a:p>
            <a:pPr marL="742950" indent="-742950">
              <a:buFont typeface="+mj-lt"/>
              <a:buAutoNum type="alphaUcPeriod" startAt="2"/>
            </a:pPr>
            <a:endParaRPr lang="en-US" sz="2800" dirty="0">
              <a:solidFill>
                <a:schemeClr val="bg1"/>
              </a:solidFill>
            </a:endParaRPr>
          </a:p>
          <a:p>
            <a:r>
              <a:rPr lang="en-US" sz="2800" dirty="0">
                <a:solidFill>
                  <a:srgbClr val="000000"/>
                </a:solidFill>
              </a:rPr>
              <a:t>2.	Notice of Grievance Process - 106.45(b)(2)(</a:t>
            </a:r>
            <a:r>
              <a:rPr lang="en-US" sz="2800" dirty="0" err="1">
                <a:solidFill>
                  <a:srgbClr val="000000"/>
                </a:solidFill>
              </a:rPr>
              <a:t>i</a:t>
            </a:r>
            <a:r>
              <a:rPr lang="en-US" sz="2800" dirty="0">
                <a:solidFill>
                  <a:srgbClr val="000000"/>
                </a:solidFill>
              </a:rPr>
              <a:t>)(B)</a:t>
            </a:r>
          </a:p>
          <a:p>
            <a:pPr lvl="0"/>
            <a:endParaRPr lang="en-US" sz="3200" dirty="0">
              <a:solidFill>
                <a:srgbClr val="000000"/>
              </a:solidFill>
            </a:endParaRPr>
          </a:p>
          <a:p>
            <a:pPr lvl="0"/>
            <a:endParaRPr lang="en-US" sz="3200" dirty="0">
              <a:solidFill>
                <a:srgbClr val="000000"/>
              </a:solidFill>
            </a:endParaRPr>
          </a:p>
          <a:p>
            <a:r>
              <a:rPr lang="en-US" sz="3200" dirty="0">
                <a:solidFill>
                  <a:schemeClr val="bg1"/>
                </a:solidFill>
              </a:rPr>
              <a:t>Upon receipt of a formal complaint, [you] must provide the following written notices to the parties who are known:</a:t>
            </a:r>
          </a:p>
          <a:p>
            <a:pPr marL="457200" indent="-457200">
              <a:buFont typeface="Arial" panose="020B0604020202020204" pitchFamily="34" charset="0"/>
              <a:buChar char="•"/>
            </a:pPr>
            <a:r>
              <a:rPr lang="en-US" sz="3200" dirty="0">
                <a:solidFill>
                  <a:schemeClr val="bg1"/>
                </a:solidFill>
              </a:rPr>
              <a:t>(A) Notice of [your] grievance process…</a:t>
            </a:r>
          </a:p>
          <a:p>
            <a:pPr marL="457200" indent="-457200">
              <a:buFont typeface="Arial" panose="020B0604020202020204" pitchFamily="34" charset="0"/>
              <a:buChar char="•"/>
            </a:pPr>
            <a:r>
              <a:rPr lang="en-US" sz="3200" dirty="0">
                <a:solidFill>
                  <a:schemeClr val="bg1"/>
                </a:solidFill>
              </a:rPr>
              <a:t>(B) Notice of the </a:t>
            </a:r>
            <a:r>
              <a:rPr lang="en-US" sz="3200" dirty="0">
                <a:solidFill>
                  <a:schemeClr val="bg1"/>
                </a:solidFill>
                <a:highlight>
                  <a:srgbClr val="FFFF00"/>
                </a:highlight>
              </a:rPr>
              <a:t>allegations of sexual harassment</a:t>
            </a:r>
            <a:endParaRPr lang="en-US" sz="3200" dirty="0">
              <a:solidFill>
                <a:schemeClr val="bg1"/>
              </a:solidFill>
            </a:endParaRPr>
          </a:p>
          <a:p>
            <a:endParaRPr lang="en-US" dirty="0"/>
          </a:p>
        </p:txBody>
      </p:sp>
      <p:sp>
        <p:nvSpPr>
          <p:cNvPr id="8" name="TextBox 7"/>
          <p:cNvSpPr txBox="1"/>
          <p:nvPr/>
        </p:nvSpPr>
        <p:spPr>
          <a:xfrm>
            <a:off x="2747472" y="3075834"/>
            <a:ext cx="184666" cy="646331"/>
          </a:xfrm>
          <a:prstGeom prst="rect">
            <a:avLst/>
          </a:prstGeom>
          <a:noFill/>
        </p:spPr>
        <p:txBody>
          <a:bodyPr wrap="none" rtlCol="0">
            <a:spAutoFit/>
          </a:bodyPr>
          <a:lstStyle/>
          <a:p>
            <a:endParaRPr lang="en-US" dirty="0"/>
          </a:p>
          <a:p>
            <a:endParaRPr lang="en-US" dirty="0"/>
          </a:p>
        </p:txBody>
      </p:sp>
      <p:sp>
        <p:nvSpPr>
          <p:cNvPr id="2" name="Slide Number Placeholder 1"/>
          <p:cNvSpPr>
            <a:spLocks noGrp="1"/>
          </p:cNvSpPr>
          <p:nvPr>
            <p:ph type="sldNum" sz="quarter" idx="12"/>
          </p:nvPr>
        </p:nvSpPr>
        <p:spPr/>
        <p:txBody>
          <a:bodyPr/>
          <a:lstStyle/>
          <a:p>
            <a:fld id="{26415328-37C3-374B-881B-B9E33DA7ECDC}" type="slidenum">
              <a:rPr lang="en-US" smtClean="0"/>
              <a:t>7</a:t>
            </a:fld>
            <a:endParaRPr lang="en-US" dirty="0"/>
          </a:p>
        </p:txBody>
      </p:sp>
    </p:spTree>
    <p:extLst>
      <p:ext uri="{BB962C8B-B14F-4D97-AF65-F5344CB8AC3E}">
        <p14:creationId xmlns:p14="http://schemas.microsoft.com/office/powerpoint/2010/main" val="1370917235"/>
      </p:ext>
    </p:extLst>
  </p:cSld>
  <p:clrMapOvr>
    <a:masterClrMapping/>
  </p:clrMapOvr>
  <mc:AlternateContent xmlns:mc="http://schemas.openxmlformats.org/markup-compatibility/2006" xmlns:p14="http://schemas.microsoft.com/office/powerpoint/2010/main">
    <mc:Choice Requires="p14">
      <p:transition spd="slow" p14:dur="2000" advTm="41116"/>
    </mc:Choice>
    <mc:Fallback xmlns="">
      <p:transition xmlns:p14="http://schemas.microsoft.com/office/powerpoint/2010/main" spd="slow" advTm="41116"/>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38202" y="0"/>
            <a:ext cx="9915596" cy="6278642"/>
          </a:xfrm>
          <a:prstGeom prst="rect">
            <a:avLst/>
          </a:prstGeom>
          <a:noFill/>
        </p:spPr>
        <p:txBody>
          <a:bodyPr wrap="square" rtlCol="0">
            <a:spAutoFit/>
          </a:bodyPr>
          <a:lstStyle/>
          <a:p>
            <a:pPr algn="ctr"/>
            <a:r>
              <a:rPr lang="en-US" sz="2800" b="1" u="sng" dirty="0">
                <a:solidFill>
                  <a:schemeClr val="bg1"/>
                </a:solidFill>
              </a:rPr>
              <a:t>Part 1: Overview of Investigative Documents</a:t>
            </a:r>
          </a:p>
          <a:p>
            <a:pPr marL="742950" indent="-742950">
              <a:buFont typeface="+mj-lt"/>
              <a:buAutoNum type="alphaUcPeriod" startAt="2"/>
            </a:pPr>
            <a:r>
              <a:rPr lang="en-US" sz="2800" dirty="0">
                <a:solidFill>
                  <a:schemeClr val="bg1"/>
                </a:solidFill>
              </a:rPr>
              <a:t>Notices &amp; Correspondence</a:t>
            </a:r>
          </a:p>
          <a:p>
            <a:pPr marL="742950" indent="-742950">
              <a:buFont typeface="+mj-lt"/>
              <a:buAutoNum type="alphaUcPeriod" startAt="2"/>
            </a:pPr>
            <a:endParaRPr lang="en-US" sz="2800" dirty="0">
              <a:solidFill>
                <a:schemeClr val="bg1"/>
              </a:solidFill>
            </a:endParaRPr>
          </a:p>
          <a:p>
            <a:r>
              <a:rPr lang="en-US" sz="2800" dirty="0">
                <a:solidFill>
                  <a:srgbClr val="000000"/>
                </a:solidFill>
              </a:rPr>
              <a:t>2.	Notice of Grievance Process - 106.45(b)(2)(</a:t>
            </a:r>
            <a:r>
              <a:rPr lang="en-US" sz="2800" dirty="0" err="1">
                <a:solidFill>
                  <a:srgbClr val="000000"/>
                </a:solidFill>
              </a:rPr>
              <a:t>i</a:t>
            </a:r>
            <a:r>
              <a:rPr lang="en-US" sz="2800" dirty="0">
                <a:solidFill>
                  <a:srgbClr val="000000"/>
                </a:solidFill>
              </a:rPr>
              <a:t>)(B)</a:t>
            </a:r>
          </a:p>
          <a:p>
            <a:pPr lvl="0"/>
            <a:endParaRPr lang="en-US" sz="3200" dirty="0">
              <a:solidFill>
                <a:srgbClr val="000000"/>
              </a:solidFill>
            </a:endParaRPr>
          </a:p>
          <a:p>
            <a:pPr lvl="0"/>
            <a:r>
              <a:rPr lang="en-US" sz="3200" dirty="0">
                <a:solidFill>
                  <a:srgbClr val="000000"/>
                </a:solidFill>
              </a:rPr>
              <a:t>Notice of Allegations must include</a:t>
            </a:r>
          </a:p>
          <a:p>
            <a:pPr marL="742950" lvl="1" indent="-285750">
              <a:buFont typeface="Arial" panose="020B0604020202020204" pitchFamily="34" charset="0"/>
              <a:buChar char="•"/>
            </a:pPr>
            <a:r>
              <a:rPr lang="en-US" sz="2600" dirty="0">
                <a:solidFill>
                  <a:srgbClr val="000000"/>
                </a:solidFill>
              </a:rPr>
              <a:t>Identities of parties</a:t>
            </a:r>
          </a:p>
          <a:p>
            <a:pPr marL="742950" lvl="1" indent="-285750">
              <a:buFont typeface="Arial" panose="020B0604020202020204" pitchFamily="34" charset="0"/>
              <a:buChar char="•"/>
            </a:pPr>
            <a:r>
              <a:rPr lang="en-US" sz="2600" dirty="0">
                <a:solidFill>
                  <a:srgbClr val="000000"/>
                </a:solidFill>
              </a:rPr>
              <a:t>Conduct alleged</a:t>
            </a:r>
          </a:p>
          <a:p>
            <a:pPr marL="742950" lvl="1" indent="-285750">
              <a:buFont typeface="Arial" panose="020B0604020202020204" pitchFamily="34" charset="0"/>
              <a:buChar char="•"/>
            </a:pPr>
            <a:r>
              <a:rPr lang="en-US" sz="2600" dirty="0">
                <a:solidFill>
                  <a:srgbClr val="000000"/>
                </a:solidFill>
              </a:rPr>
              <a:t>Date and location of incident</a:t>
            </a:r>
          </a:p>
          <a:p>
            <a:pPr marL="742950" lvl="1" indent="-285750">
              <a:buFont typeface="Arial" panose="020B0604020202020204" pitchFamily="34" charset="0"/>
              <a:buChar char="•"/>
            </a:pPr>
            <a:r>
              <a:rPr lang="en-US" sz="2600" dirty="0">
                <a:solidFill>
                  <a:srgbClr val="000000"/>
                </a:solidFill>
              </a:rPr>
              <a:t>Statement that respondent is presumed not responsible</a:t>
            </a:r>
          </a:p>
          <a:p>
            <a:pPr marL="742950" lvl="1" indent="-285750">
              <a:buFont typeface="Arial" panose="020B0604020202020204" pitchFamily="34" charset="0"/>
              <a:buChar char="•"/>
            </a:pPr>
            <a:r>
              <a:rPr lang="en-US" sz="2600" dirty="0">
                <a:solidFill>
                  <a:srgbClr val="000000"/>
                </a:solidFill>
              </a:rPr>
              <a:t>Statement that determination is made at conclusion of investigation</a:t>
            </a:r>
          </a:p>
          <a:p>
            <a:pPr marL="742950" lvl="1" indent="-285750">
              <a:buFont typeface="Arial" panose="020B0604020202020204" pitchFamily="34" charset="0"/>
              <a:buChar char="•"/>
            </a:pPr>
            <a:r>
              <a:rPr lang="en-US" sz="2600" dirty="0">
                <a:solidFill>
                  <a:srgbClr val="000000"/>
                </a:solidFill>
              </a:rPr>
              <a:t>Statement that parties may have an advisor</a:t>
            </a:r>
          </a:p>
          <a:p>
            <a:pPr marL="742950" lvl="1" indent="-285750">
              <a:buFont typeface="Arial" panose="020B0604020202020204" pitchFamily="34" charset="0"/>
              <a:buChar char="•"/>
            </a:pPr>
            <a:r>
              <a:rPr lang="en-US" sz="2600" dirty="0">
                <a:solidFill>
                  <a:srgbClr val="000000"/>
                </a:solidFill>
              </a:rPr>
              <a:t>Statement that they may inspect and review evidence</a:t>
            </a:r>
          </a:p>
          <a:p>
            <a:pPr marL="742950" lvl="1" indent="-285750">
              <a:buFont typeface="Arial" panose="020B0604020202020204" pitchFamily="34" charset="0"/>
              <a:buChar char="•"/>
            </a:pPr>
            <a:r>
              <a:rPr lang="en-US" sz="2600" dirty="0">
                <a:solidFill>
                  <a:srgbClr val="000000"/>
                </a:solidFill>
              </a:rPr>
              <a:t>Statement prohibiting false statements</a:t>
            </a:r>
          </a:p>
          <a:p>
            <a:endParaRPr lang="en-US" dirty="0"/>
          </a:p>
        </p:txBody>
      </p:sp>
      <p:sp>
        <p:nvSpPr>
          <p:cNvPr id="8" name="TextBox 7"/>
          <p:cNvSpPr txBox="1"/>
          <p:nvPr/>
        </p:nvSpPr>
        <p:spPr>
          <a:xfrm>
            <a:off x="2747472" y="3075834"/>
            <a:ext cx="184666" cy="646331"/>
          </a:xfrm>
          <a:prstGeom prst="rect">
            <a:avLst/>
          </a:prstGeom>
          <a:noFill/>
        </p:spPr>
        <p:txBody>
          <a:bodyPr wrap="none" rtlCol="0">
            <a:spAutoFit/>
          </a:bodyPr>
          <a:lstStyle/>
          <a:p>
            <a:endParaRPr lang="en-US" dirty="0"/>
          </a:p>
          <a:p>
            <a:endParaRPr lang="en-US" dirty="0"/>
          </a:p>
        </p:txBody>
      </p:sp>
      <p:sp>
        <p:nvSpPr>
          <p:cNvPr id="2" name="Slide Number Placeholder 1"/>
          <p:cNvSpPr>
            <a:spLocks noGrp="1"/>
          </p:cNvSpPr>
          <p:nvPr>
            <p:ph type="sldNum" sz="quarter" idx="12"/>
          </p:nvPr>
        </p:nvSpPr>
        <p:spPr/>
        <p:txBody>
          <a:bodyPr/>
          <a:lstStyle/>
          <a:p>
            <a:fld id="{26415328-37C3-374B-881B-B9E33DA7ECDC}" type="slidenum">
              <a:rPr lang="en-US" smtClean="0"/>
              <a:t>8</a:t>
            </a:fld>
            <a:endParaRPr lang="en-US" dirty="0"/>
          </a:p>
        </p:txBody>
      </p:sp>
    </p:spTree>
    <p:extLst>
      <p:ext uri="{BB962C8B-B14F-4D97-AF65-F5344CB8AC3E}">
        <p14:creationId xmlns:p14="http://schemas.microsoft.com/office/powerpoint/2010/main" val="1433510394"/>
      </p:ext>
    </p:extLst>
  </p:cSld>
  <p:clrMapOvr>
    <a:masterClrMapping/>
  </p:clrMapOvr>
  <mc:AlternateContent xmlns:mc="http://schemas.openxmlformats.org/markup-compatibility/2006" xmlns:p14="http://schemas.microsoft.com/office/powerpoint/2010/main">
    <mc:Choice Requires="p14">
      <p:transition spd="slow" p14:dur="2000" advTm="41116"/>
    </mc:Choice>
    <mc:Fallback xmlns="">
      <p:transition xmlns:p14="http://schemas.microsoft.com/office/powerpoint/2010/main" spd="slow" advTm="41116"/>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38202" y="0"/>
            <a:ext cx="9915596" cy="4616648"/>
          </a:xfrm>
          <a:prstGeom prst="rect">
            <a:avLst/>
          </a:prstGeom>
          <a:noFill/>
        </p:spPr>
        <p:txBody>
          <a:bodyPr wrap="square" rtlCol="0">
            <a:spAutoFit/>
          </a:bodyPr>
          <a:lstStyle/>
          <a:p>
            <a:pPr algn="ctr"/>
            <a:r>
              <a:rPr lang="en-US" sz="2800" b="1" u="sng" dirty="0">
                <a:solidFill>
                  <a:schemeClr val="bg1"/>
                </a:solidFill>
              </a:rPr>
              <a:t>Part 1: Overview of Investigative Documents</a:t>
            </a:r>
          </a:p>
          <a:p>
            <a:pPr marL="742950" indent="-742950">
              <a:buFont typeface="+mj-lt"/>
              <a:buAutoNum type="alphaUcPeriod" startAt="2"/>
            </a:pPr>
            <a:r>
              <a:rPr lang="en-US" sz="2800" dirty="0">
                <a:solidFill>
                  <a:schemeClr val="bg1"/>
                </a:solidFill>
              </a:rPr>
              <a:t>Notices &amp; Correspondence</a:t>
            </a:r>
          </a:p>
          <a:p>
            <a:pPr marL="742950" indent="-742950">
              <a:buFont typeface="+mj-lt"/>
              <a:buAutoNum type="alphaUcPeriod" startAt="2"/>
            </a:pPr>
            <a:endParaRPr lang="en-US" sz="2800" dirty="0">
              <a:solidFill>
                <a:schemeClr val="bg1"/>
              </a:solidFill>
            </a:endParaRPr>
          </a:p>
          <a:p>
            <a:pPr lvl="0"/>
            <a:r>
              <a:rPr lang="en-US" sz="2800" dirty="0">
                <a:solidFill>
                  <a:srgbClr val="000000"/>
                </a:solidFill>
              </a:rPr>
              <a:t>3.	Notice of Dismissal - 106.45(b)(3)(iii)</a:t>
            </a:r>
          </a:p>
          <a:p>
            <a:pPr lvl="0"/>
            <a:endParaRPr lang="en-US" sz="3200" dirty="0">
              <a:solidFill>
                <a:srgbClr val="000000"/>
              </a:solidFill>
            </a:endParaRPr>
          </a:p>
          <a:p>
            <a:pPr lvl="0"/>
            <a:r>
              <a:rPr lang="en-US" sz="3200" dirty="0">
                <a:solidFill>
                  <a:srgbClr val="000000"/>
                </a:solidFill>
              </a:rPr>
              <a:t>Upon a dismissal required or permitted pursuant to paragraph (b)(3)(</a:t>
            </a:r>
            <a:r>
              <a:rPr lang="en-US" sz="3200" dirty="0" err="1">
                <a:solidFill>
                  <a:srgbClr val="000000"/>
                </a:solidFill>
              </a:rPr>
              <a:t>i</a:t>
            </a:r>
            <a:r>
              <a:rPr lang="en-US" sz="3200" dirty="0">
                <a:solidFill>
                  <a:srgbClr val="000000"/>
                </a:solidFill>
              </a:rPr>
              <a:t>) or (b)(3)(ii) of this section, you must promptly send written notice of the dismissal and reason(s) therefor simultaneously to the parties. </a:t>
            </a:r>
          </a:p>
          <a:p>
            <a:endParaRPr lang="en-US" dirty="0"/>
          </a:p>
        </p:txBody>
      </p:sp>
      <p:sp>
        <p:nvSpPr>
          <p:cNvPr id="8" name="TextBox 7"/>
          <p:cNvSpPr txBox="1"/>
          <p:nvPr/>
        </p:nvSpPr>
        <p:spPr>
          <a:xfrm>
            <a:off x="2747472" y="3075834"/>
            <a:ext cx="184666" cy="646331"/>
          </a:xfrm>
          <a:prstGeom prst="rect">
            <a:avLst/>
          </a:prstGeom>
          <a:noFill/>
        </p:spPr>
        <p:txBody>
          <a:bodyPr wrap="none" rtlCol="0">
            <a:spAutoFit/>
          </a:bodyPr>
          <a:lstStyle/>
          <a:p>
            <a:endParaRPr lang="en-US" dirty="0"/>
          </a:p>
          <a:p>
            <a:endParaRPr lang="en-US" dirty="0"/>
          </a:p>
        </p:txBody>
      </p:sp>
      <p:sp>
        <p:nvSpPr>
          <p:cNvPr id="2" name="Slide Number Placeholder 1"/>
          <p:cNvSpPr>
            <a:spLocks noGrp="1"/>
          </p:cNvSpPr>
          <p:nvPr>
            <p:ph type="sldNum" sz="quarter" idx="12"/>
          </p:nvPr>
        </p:nvSpPr>
        <p:spPr/>
        <p:txBody>
          <a:bodyPr/>
          <a:lstStyle/>
          <a:p>
            <a:fld id="{26415328-37C3-374B-881B-B9E33DA7ECDC}" type="slidenum">
              <a:rPr lang="en-US" smtClean="0"/>
              <a:t>9</a:t>
            </a:fld>
            <a:endParaRPr lang="en-US" dirty="0"/>
          </a:p>
        </p:txBody>
      </p:sp>
    </p:spTree>
    <p:extLst>
      <p:ext uri="{BB962C8B-B14F-4D97-AF65-F5344CB8AC3E}">
        <p14:creationId xmlns:p14="http://schemas.microsoft.com/office/powerpoint/2010/main" val="2372049208"/>
      </p:ext>
    </p:extLst>
  </p:cSld>
  <p:clrMapOvr>
    <a:masterClrMapping/>
  </p:clrMapOvr>
  <mc:AlternateContent xmlns:mc="http://schemas.openxmlformats.org/markup-compatibility/2006" xmlns:p14="http://schemas.microsoft.com/office/powerpoint/2010/main">
    <mc:Choice Requires="p14">
      <p:transition spd="slow" p14:dur="2000" advTm="41116"/>
    </mc:Choice>
    <mc:Fallback xmlns="">
      <p:transition xmlns:p14="http://schemas.microsoft.com/office/powerpoint/2010/main" spd="slow" advTm="41116"/>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ustom 1">
      <a:dk1>
        <a:srgbClr val="000000"/>
      </a:dk1>
      <a:lt1>
        <a:srgbClr val="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2280</TotalTime>
  <Words>3133</Words>
  <Application>Microsoft Office PowerPoint</Application>
  <PresentationFormat>Widescreen</PresentationFormat>
  <Paragraphs>676</Paragraphs>
  <Slides>69</Slides>
  <Notes>68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69</vt:i4>
      </vt:variant>
    </vt:vector>
  </HeadingPairs>
  <TitlesOfParts>
    <vt:vector size="74" baseType="lpstr">
      <vt:lpstr>Arial</vt:lpstr>
      <vt:lpstr>Calibri</vt:lpstr>
      <vt:lpstr>Trebuchet MS</vt:lpstr>
      <vt:lpstr>Tw Cen MT</vt:lpstr>
      <vt:lpstr>Circuit</vt:lpstr>
      <vt:lpstr>         Title IX Symposium – September 30, 2021  The Jeff &amp; Jeff  Writing Workshop         Jeffrey D. Peterson, Nebo School District  Jeffrey K. Christensen, Canyons School District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IX Symposium – September 30, 2021  “The Jeff &amp; Jeff Writing Workshop”         Jeffrey D. Peterson, Nebo School District  Jeffrey K. Christensen, Canyons School District</dc:title>
  <dc:creator>Christensen, Jeffrey</dc:creator>
  <cp:lastModifiedBy>Jeff Peterson</cp:lastModifiedBy>
  <cp:revision>77</cp:revision>
  <cp:lastPrinted>2021-09-29T15:49:31Z</cp:lastPrinted>
  <dcterms:created xsi:type="dcterms:W3CDTF">2021-09-23T21:41:56Z</dcterms:created>
  <dcterms:modified xsi:type="dcterms:W3CDTF">2021-09-30T14:53:16Z</dcterms:modified>
</cp:coreProperties>
</file>