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3.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4"/>
  </p:notesMasterIdLst>
  <p:sldIdLst>
    <p:sldId id="266" r:id="rId5"/>
    <p:sldId id="308" r:id="rId6"/>
    <p:sldId id="309" r:id="rId7"/>
    <p:sldId id="310" r:id="rId8"/>
    <p:sldId id="311"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8" r:id="rId23"/>
    <p:sldId id="327" r:id="rId24"/>
    <p:sldId id="329" r:id="rId25"/>
    <p:sldId id="330" r:id="rId26"/>
    <p:sldId id="332" r:id="rId27"/>
    <p:sldId id="334" r:id="rId28"/>
    <p:sldId id="335" r:id="rId29"/>
    <p:sldId id="336" r:id="rId30"/>
    <p:sldId id="337" r:id="rId31"/>
    <p:sldId id="338" r:id="rId32"/>
    <p:sldId id="339" r:id="rId33"/>
    <p:sldId id="341" r:id="rId34"/>
    <p:sldId id="342" r:id="rId35"/>
    <p:sldId id="343" r:id="rId36"/>
    <p:sldId id="344" r:id="rId37"/>
    <p:sldId id="346" r:id="rId38"/>
    <p:sldId id="347" r:id="rId39"/>
    <p:sldId id="348" r:id="rId40"/>
    <p:sldId id="350" r:id="rId41"/>
    <p:sldId id="351" r:id="rId42"/>
    <p:sldId id="352" r:id="rId43"/>
    <p:sldId id="353" r:id="rId44"/>
    <p:sldId id="356" r:id="rId45"/>
    <p:sldId id="355" r:id="rId46"/>
    <p:sldId id="354" r:id="rId47"/>
    <p:sldId id="357" r:id="rId48"/>
    <p:sldId id="358" r:id="rId49"/>
    <p:sldId id="359" r:id="rId50"/>
    <p:sldId id="360" r:id="rId51"/>
    <p:sldId id="361" r:id="rId52"/>
    <p:sldId id="363" r:id="rId53"/>
    <p:sldId id="362" r:id="rId54"/>
    <p:sldId id="364" r:id="rId55"/>
    <p:sldId id="365" r:id="rId56"/>
    <p:sldId id="366" r:id="rId57"/>
    <p:sldId id="367" r:id="rId58"/>
    <p:sldId id="368" r:id="rId59"/>
    <p:sldId id="369" r:id="rId60"/>
    <p:sldId id="370" r:id="rId61"/>
    <p:sldId id="371" r:id="rId62"/>
    <p:sldId id="37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3A3A"/>
    <a:srgbClr val="C15B5B"/>
    <a:srgbClr val="A07C7C"/>
    <a:srgbClr val="D1AC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930" autoAdjust="0"/>
  </p:normalViewPr>
  <p:slideViewPr>
    <p:cSldViewPr snapToGrid="0">
      <p:cViewPr>
        <p:scale>
          <a:sx n="77" d="100"/>
          <a:sy n="77" d="100"/>
        </p:scale>
        <p:origin x="1854"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custT="1"/>
      <dgm:spPr/>
      <dgm:t>
        <a:bodyPr/>
        <a:lstStyle/>
        <a:p>
          <a:pPr>
            <a:lnSpc>
              <a:spcPct val="100000"/>
            </a:lnSpc>
            <a:defRPr cap="all"/>
          </a:pPr>
          <a:r>
            <a:rPr lang="en-US" sz="2000" dirty="0"/>
            <a:t>CHOOSING A TITLE IX COORDINATOR</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custT="1"/>
      <dgm:spPr/>
      <dgm:t>
        <a:bodyPr/>
        <a:lstStyle/>
        <a:p>
          <a:pPr>
            <a:lnSpc>
              <a:spcPct val="100000"/>
            </a:lnSpc>
            <a:defRPr cap="all"/>
          </a:pPr>
          <a:r>
            <a:rPr lang="en-US" sz="2000" dirty="0"/>
            <a:t>WHAT ARE THE RESPONSIBILITIES OF THE TITLE IX COORDINATOR?</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custT="1"/>
      <dgm:spPr/>
      <dgm:t>
        <a:bodyPr/>
        <a:lstStyle/>
        <a:p>
          <a:pPr>
            <a:lnSpc>
              <a:spcPct val="100000"/>
            </a:lnSpc>
            <a:defRPr cap="all"/>
          </a:pPr>
          <a:r>
            <a:rPr lang="en-US" sz="2000" dirty="0"/>
            <a:t>WHERE CAN I GET HELP?</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ood Idea with solid fill"/>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llseye"/>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Question Mark outline"/>
        </a:ext>
      </dgm:extLst>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B20260-1552-4FCB-8123-31973C67FFA3}" type="doc">
      <dgm:prSet loTypeId="urn:diagrams.loki3.com/VaryingWidthList" loCatId="list" qsTypeId="urn:microsoft.com/office/officeart/2005/8/quickstyle/simple1" qsCatId="simple" csTypeId="urn:microsoft.com/office/officeart/2005/8/colors/accent1_2" csCatId="accent1" phldr="1"/>
      <dgm:spPr/>
    </dgm:pt>
    <dgm:pt modelId="{BB8EDF05-D12D-495D-BE02-A3C51242F9BC}">
      <dgm:prSet phldrT="[Text]"/>
      <dgm:spPr>
        <a:solidFill>
          <a:srgbClr val="D1ACA5"/>
        </a:solidFill>
      </dgm:spPr>
      <dgm:t>
        <a:bodyPr/>
        <a:lstStyle/>
        <a:p>
          <a:pPr algn="l"/>
          <a:r>
            <a:rPr lang="en-US" dirty="0">
              <a:solidFill>
                <a:schemeClr val="tx1"/>
              </a:solidFill>
            </a:rPr>
            <a:t>Written grievance procedures for dealing with sexual harassment must abide by the new regulations. </a:t>
          </a:r>
        </a:p>
        <a:p>
          <a:pPr algn="l"/>
          <a:r>
            <a:rPr lang="en-US" b="1" u="sng" dirty="0">
              <a:solidFill>
                <a:schemeClr val="tx1"/>
              </a:solidFill>
            </a:rPr>
            <a:t>These must already be in place. </a:t>
          </a:r>
          <a:r>
            <a:rPr lang="en-US" dirty="0">
              <a:solidFill>
                <a:schemeClr val="tx1"/>
              </a:solidFill>
            </a:rPr>
            <a:t> </a:t>
          </a:r>
        </a:p>
      </dgm:t>
    </dgm:pt>
    <dgm:pt modelId="{E09799D7-8C0B-4D54-A356-E7F932BDAA2B}" type="parTrans" cxnId="{D5B6DFA1-454C-4BC0-806F-8F362B86C582}">
      <dgm:prSet/>
      <dgm:spPr/>
      <dgm:t>
        <a:bodyPr/>
        <a:lstStyle/>
        <a:p>
          <a:pPr algn="l"/>
          <a:endParaRPr lang="en-US"/>
        </a:p>
      </dgm:t>
    </dgm:pt>
    <dgm:pt modelId="{8166C84F-DFCB-42FE-992A-22CE6DCB8F5B}" type="sibTrans" cxnId="{D5B6DFA1-454C-4BC0-806F-8F362B86C582}">
      <dgm:prSet/>
      <dgm:spPr/>
      <dgm:t>
        <a:bodyPr/>
        <a:lstStyle/>
        <a:p>
          <a:pPr algn="l"/>
          <a:endParaRPr lang="en-US"/>
        </a:p>
      </dgm:t>
    </dgm:pt>
    <dgm:pt modelId="{966F07C8-FA6C-4AAC-AEB1-4416FD7356A4}">
      <dgm:prSet phldrT="[Text]"/>
      <dgm:spPr>
        <a:solidFill>
          <a:srgbClr val="C15B5B"/>
        </a:solidFill>
      </dgm:spPr>
      <dgm:t>
        <a:bodyPr/>
        <a:lstStyle/>
        <a:p>
          <a:pPr algn="l"/>
          <a:r>
            <a:rPr lang="en-US" dirty="0">
              <a:solidFill>
                <a:schemeClr val="tx1"/>
              </a:solidFill>
            </a:rPr>
            <a:t>The grievance process cannot discriminate against a </a:t>
          </a:r>
          <a:r>
            <a:rPr lang="en-US" b="1" u="sng" dirty="0">
              <a:solidFill>
                <a:schemeClr val="tx1"/>
              </a:solidFill>
            </a:rPr>
            <a:t>Complainant</a:t>
          </a:r>
          <a:r>
            <a:rPr lang="en-US" dirty="0">
              <a:solidFill>
                <a:schemeClr val="tx1"/>
              </a:solidFill>
            </a:rPr>
            <a:t> or a </a:t>
          </a:r>
          <a:r>
            <a:rPr lang="en-US" b="1" u="sng" dirty="0">
              <a:solidFill>
                <a:schemeClr val="tx1"/>
              </a:solidFill>
            </a:rPr>
            <a:t>Respondent</a:t>
          </a:r>
          <a:r>
            <a:rPr lang="en-US" dirty="0">
              <a:solidFill>
                <a:schemeClr val="tx1"/>
              </a:solidFill>
            </a:rPr>
            <a:t> on the basis of sex or status. </a:t>
          </a:r>
        </a:p>
        <a:p>
          <a:r>
            <a:rPr lang="en-US" dirty="0">
              <a:solidFill>
                <a:schemeClr val="tx1"/>
              </a:solidFill>
            </a:rPr>
            <a:t>Practices must apply equally to both parties.</a:t>
          </a:r>
        </a:p>
      </dgm:t>
    </dgm:pt>
    <dgm:pt modelId="{0F64EB42-E070-422C-A2A4-26EE4E486EC4}" type="parTrans" cxnId="{713D6E09-CF74-4335-AF8F-4151BAB36A15}">
      <dgm:prSet/>
      <dgm:spPr/>
      <dgm:t>
        <a:bodyPr/>
        <a:lstStyle/>
        <a:p>
          <a:pPr algn="l"/>
          <a:endParaRPr lang="en-US"/>
        </a:p>
      </dgm:t>
    </dgm:pt>
    <dgm:pt modelId="{60D1E99F-87A8-40CA-83CD-65098EA1D71C}" type="sibTrans" cxnId="{713D6E09-CF74-4335-AF8F-4151BAB36A15}">
      <dgm:prSet/>
      <dgm:spPr/>
      <dgm:t>
        <a:bodyPr/>
        <a:lstStyle/>
        <a:p>
          <a:pPr algn="l"/>
          <a:endParaRPr lang="en-US"/>
        </a:p>
      </dgm:t>
    </dgm:pt>
    <dgm:pt modelId="{56C55106-788A-4300-9B45-0BF534B5FA54}">
      <dgm:prSet/>
      <dgm:spPr>
        <a:solidFill>
          <a:srgbClr val="E23A3A"/>
        </a:solidFill>
      </dgm:spPr>
      <dgm:t>
        <a:bodyPr/>
        <a:lstStyle/>
        <a:p>
          <a:pPr algn="l"/>
          <a:r>
            <a:rPr lang="en-US" dirty="0">
              <a:solidFill>
                <a:schemeClr val="tx1"/>
              </a:solidFill>
            </a:rPr>
            <a:t>The remedies for a Complainant must be designed to restore or preserve equal access to the school’s education program or activity.</a:t>
          </a:r>
        </a:p>
      </dgm:t>
    </dgm:pt>
    <dgm:pt modelId="{879D9AB2-BC4F-48AD-8B45-5BD15496107D}" type="parTrans" cxnId="{41C513C9-A4AA-4F6D-B902-E36B14B22622}">
      <dgm:prSet/>
      <dgm:spPr/>
      <dgm:t>
        <a:bodyPr/>
        <a:lstStyle/>
        <a:p>
          <a:endParaRPr lang="en-US"/>
        </a:p>
      </dgm:t>
    </dgm:pt>
    <dgm:pt modelId="{A304C30F-6BA5-4E97-9BBB-62C7DCCDE3BD}" type="sibTrans" cxnId="{41C513C9-A4AA-4F6D-B902-E36B14B22622}">
      <dgm:prSet/>
      <dgm:spPr/>
      <dgm:t>
        <a:bodyPr/>
        <a:lstStyle/>
        <a:p>
          <a:endParaRPr lang="en-US"/>
        </a:p>
      </dgm:t>
    </dgm:pt>
    <dgm:pt modelId="{12E42E48-2333-4F69-900E-6F75BEE66F24}" type="pres">
      <dgm:prSet presAssocID="{47B20260-1552-4FCB-8123-31973C67FFA3}" presName="Name0" presStyleCnt="0">
        <dgm:presLayoutVars>
          <dgm:resizeHandles/>
        </dgm:presLayoutVars>
      </dgm:prSet>
      <dgm:spPr/>
    </dgm:pt>
    <dgm:pt modelId="{1C9587D6-77EA-4D9F-9A27-9D9E3A9B365E}" type="pres">
      <dgm:prSet presAssocID="{BB8EDF05-D12D-495D-BE02-A3C51242F9BC}" presName="text" presStyleLbl="node1" presStyleIdx="0" presStyleCnt="3" custScaleX="186804">
        <dgm:presLayoutVars>
          <dgm:bulletEnabled val="1"/>
        </dgm:presLayoutVars>
      </dgm:prSet>
      <dgm:spPr/>
    </dgm:pt>
    <dgm:pt modelId="{B7FE8334-F788-4BB3-911C-AB4708187296}" type="pres">
      <dgm:prSet presAssocID="{8166C84F-DFCB-42FE-992A-22CE6DCB8F5B}" presName="space" presStyleCnt="0"/>
      <dgm:spPr/>
    </dgm:pt>
    <dgm:pt modelId="{FC18001F-01F8-4A6E-9AD8-63C0F8ADA43C}" type="pres">
      <dgm:prSet presAssocID="{966F07C8-FA6C-4AAC-AEB1-4416FD7356A4}" presName="text" presStyleLbl="node1" presStyleIdx="1" presStyleCnt="3" custScaleX="123291">
        <dgm:presLayoutVars>
          <dgm:bulletEnabled val="1"/>
        </dgm:presLayoutVars>
      </dgm:prSet>
      <dgm:spPr/>
    </dgm:pt>
    <dgm:pt modelId="{E88B7BFB-ECC4-4504-962A-7B25406700A2}" type="pres">
      <dgm:prSet presAssocID="{60D1E99F-87A8-40CA-83CD-65098EA1D71C}" presName="space" presStyleCnt="0"/>
      <dgm:spPr/>
    </dgm:pt>
    <dgm:pt modelId="{C6B90887-7C8B-48FB-BB45-DDF718AE52D6}" type="pres">
      <dgm:prSet presAssocID="{56C55106-788A-4300-9B45-0BF534B5FA54}" presName="text" presStyleLbl="node1" presStyleIdx="2" presStyleCnt="3" custScaleX="149690" custLinFactY="9683" custLinFactNeighborX="316" custLinFactNeighborY="100000">
        <dgm:presLayoutVars>
          <dgm:bulletEnabled val="1"/>
        </dgm:presLayoutVars>
      </dgm:prSet>
      <dgm:spPr/>
    </dgm:pt>
  </dgm:ptLst>
  <dgm:cxnLst>
    <dgm:cxn modelId="{713D6E09-CF74-4335-AF8F-4151BAB36A15}" srcId="{47B20260-1552-4FCB-8123-31973C67FFA3}" destId="{966F07C8-FA6C-4AAC-AEB1-4416FD7356A4}" srcOrd="1" destOrd="0" parTransId="{0F64EB42-E070-422C-A2A4-26EE4E486EC4}" sibTransId="{60D1E99F-87A8-40CA-83CD-65098EA1D71C}"/>
    <dgm:cxn modelId="{CFF30226-7E53-48FD-906C-F668DF057E25}" type="presOf" srcId="{47B20260-1552-4FCB-8123-31973C67FFA3}" destId="{12E42E48-2333-4F69-900E-6F75BEE66F24}" srcOrd="0" destOrd="0" presId="urn:diagrams.loki3.com/VaryingWidthList"/>
    <dgm:cxn modelId="{42E29629-D302-4179-89A3-9868211A691B}" type="presOf" srcId="{BB8EDF05-D12D-495D-BE02-A3C51242F9BC}" destId="{1C9587D6-77EA-4D9F-9A27-9D9E3A9B365E}" srcOrd="0" destOrd="0" presId="urn:diagrams.loki3.com/VaryingWidthList"/>
    <dgm:cxn modelId="{2E0AA25A-1CA8-4DAF-8CCD-EF295CDFF683}" type="presOf" srcId="{56C55106-788A-4300-9B45-0BF534B5FA54}" destId="{C6B90887-7C8B-48FB-BB45-DDF718AE52D6}" srcOrd="0" destOrd="0" presId="urn:diagrams.loki3.com/VaryingWidthList"/>
    <dgm:cxn modelId="{D5B6DFA1-454C-4BC0-806F-8F362B86C582}" srcId="{47B20260-1552-4FCB-8123-31973C67FFA3}" destId="{BB8EDF05-D12D-495D-BE02-A3C51242F9BC}" srcOrd="0" destOrd="0" parTransId="{E09799D7-8C0B-4D54-A356-E7F932BDAA2B}" sibTransId="{8166C84F-DFCB-42FE-992A-22CE6DCB8F5B}"/>
    <dgm:cxn modelId="{E54D50A3-6ECA-4CCE-A5E4-B345649BDA7D}" type="presOf" srcId="{966F07C8-FA6C-4AAC-AEB1-4416FD7356A4}" destId="{FC18001F-01F8-4A6E-9AD8-63C0F8ADA43C}" srcOrd="0" destOrd="0" presId="urn:diagrams.loki3.com/VaryingWidthList"/>
    <dgm:cxn modelId="{41C513C9-A4AA-4F6D-B902-E36B14B22622}" srcId="{47B20260-1552-4FCB-8123-31973C67FFA3}" destId="{56C55106-788A-4300-9B45-0BF534B5FA54}" srcOrd="2" destOrd="0" parTransId="{879D9AB2-BC4F-48AD-8B45-5BD15496107D}" sibTransId="{A304C30F-6BA5-4E97-9BBB-62C7DCCDE3BD}"/>
    <dgm:cxn modelId="{4A00CE41-BC00-4560-8A2D-867FD95D98F5}" type="presParOf" srcId="{12E42E48-2333-4F69-900E-6F75BEE66F24}" destId="{1C9587D6-77EA-4D9F-9A27-9D9E3A9B365E}" srcOrd="0" destOrd="0" presId="urn:diagrams.loki3.com/VaryingWidthList"/>
    <dgm:cxn modelId="{EF740BCF-ACB0-4FEA-80A2-E556F6BE8BC6}" type="presParOf" srcId="{12E42E48-2333-4F69-900E-6F75BEE66F24}" destId="{B7FE8334-F788-4BB3-911C-AB4708187296}" srcOrd="1" destOrd="0" presId="urn:diagrams.loki3.com/VaryingWidthList"/>
    <dgm:cxn modelId="{052CB757-6CA7-4894-8BDA-C6ED78E0D044}" type="presParOf" srcId="{12E42E48-2333-4F69-900E-6F75BEE66F24}" destId="{FC18001F-01F8-4A6E-9AD8-63C0F8ADA43C}" srcOrd="2" destOrd="0" presId="urn:diagrams.loki3.com/VaryingWidthList"/>
    <dgm:cxn modelId="{EF11FC5B-DED4-4628-B721-197F5F331D09}" type="presParOf" srcId="{12E42E48-2333-4F69-900E-6F75BEE66F24}" destId="{E88B7BFB-ECC4-4504-962A-7B25406700A2}" srcOrd="3" destOrd="0" presId="urn:diagrams.loki3.com/VaryingWidthList"/>
    <dgm:cxn modelId="{1C22334B-4B80-42DB-80E3-4CC8587C1910}" type="presParOf" srcId="{12E42E48-2333-4F69-900E-6F75BEE66F24}" destId="{C6B90887-7C8B-48FB-BB45-DDF718AE52D6}"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38A9CF-9701-4385-8FA2-49D12D4E7F3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BFD7057-4B71-4E2C-A464-BDDED43D4F4E}">
      <dgm:prSet phldrT="[Text]" custT="1"/>
      <dgm:spPr>
        <a:solidFill>
          <a:srgbClr val="A07C7C"/>
        </a:solidFill>
      </dgm:spPr>
      <dgm:t>
        <a:bodyPr/>
        <a:lstStyle/>
        <a:p>
          <a:r>
            <a:rPr lang="en-US" sz="3200" dirty="0">
              <a:solidFill>
                <a:schemeClr val="tx1"/>
              </a:solidFill>
            </a:rPr>
            <a:t>Complainant (alleged victim)</a:t>
          </a:r>
        </a:p>
      </dgm:t>
    </dgm:pt>
    <dgm:pt modelId="{958F9B04-361C-4484-89E3-5A20EC5C7FF2}" type="parTrans" cxnId="{166D173B-3F8F-4440-9A00-9F8FF13E0ADE}">
      <dgm:prSet/>
      <dgm:spPr/>
      <dgm:t>
        <a:bodyPr/>
        <a:lstStyle/>
        <a:p>
          <a:endParaRPr lang="en-US">
            <a:solidFill>
              <a:schemeClr val="tx1"/>
            </a:solidFill>
          </a:endParaRPr>
        </a:p>
      </dgm:t>
    </dgm:pt>
    <dgm:pt modelId="{B9A17AB0-878D-4B83-8ACC-0463C9ECE215}" type="sibTrans" cxnId="{166D173B-3F8F-4440-9A00-9F8FF13E0ADE}">
      <dgm:prSet/>
      <dgm:spPr/>
      <dgm:t>
        <a:bodyPr/>
        <a:lstStyle/>
        <a:p>
          <a:endParaRPr lang="en-US">
            <a:solidFill>
              <a:schemeClr val="tx1"/>
            </a:solidFill>
          </a:endParaRPr>
        </a:p>
      </dgm:t>
    </dgm:pt>
    <dgm:pt modelId="{35AB6399-059C-41DF-BB3B-9891E7B29724}">
      <dgm:prSet phldrT="[Text]"/>
      <dgm:spPr>
        <a:solidFill>
          <a:srgbClr val="C15B5B"/>
        </a:solidFill>
      </dgm:spPr>
      <dgm:t>
        <a:bodyPr/>
        <a:lstStyle/>
        <a:p>
          <a:r>
            <a:rPr lang="en-US" dirty="0">
              <a:solidFill>
                <a:schemeClr val="tx1"/>
              </a:solidFill>
            </a:rPr>
            <a:t>Parent/guardian of a minor Complainant</a:t>
          </a:r>
        </a:p>
      </dgm:t>
    </dgm:pt>
    <dgm:pt modelId="{E211DBF7-212E-4AEA-83E3-7CB25ABF4F32}" type="parTrans" cxnId="{5E50F37D-3B0E-46FB-945D-E45FB1C33E08}">
      <dgm:prSet/>
      <dgm:spPr/>
      <dgm:t>
        <a:bodyPr/>
        <a:lstStyle/>
        <a:p>
          <a:endParaRPr lang="en-US">
            <a:solidFill>
              <a:schemeClr val="tx1"/>
            </a:solidFill>
          </a:endParaRPr>
        </a:p>
      </dgm:t>
    </dgm:pt>
    <dgm:pt modelId="{07695CBB-F20D-420D-8E81-7A48DA83B9DC}" type="sibTrans" cxnId="{5E50F37D-3B0E-46FB-945D-E45FB1C33E08}">
      <dgm:prSet/>
      <dgm:spPr/>
      <dgm:t>
        <a:bodyPr/>
        <a:lstStyle/>
        <a:p>
          <a:endParaRPr lang="en-US">
            <a:solidFill>
              <a:schemeClr val="tx1"/>
            </a:solidFill>
          </a:endParaRPr>
        </a:p>
      </dgm:t>
    </dgm:pt>
    <dgm:pt modelId="{2C81691F-114E-42E7-9DF3-F08DE09B4906}">
      <dgm:prSet phldrT="[Text]"/>
      <dgm:spPr>
        <a:solidFill>
          <a:srgbClr val="E23A3A"/>
        </a:solidFill>
      </dgm:spPr>
      <dgm:t>
        <a:bodyPr/>
        <a:lstStyle/>
        <a:p>
          <a:r>
            <a:rPr lang="en-US" dirty="0">
              <a:solidFill>
                <a:schemeClr val="tx1"/>
              </a:solidFill>
            </a:rPr>
            <a:t>The Tile IX Coordinator</a:t>
          </a:r>
        </a:p>
      </dgm:t>
    </dgm:pt>
    <dgm:pt modelId="{F23C8D5D-9F1A-47BA-A4B6-9E4BE1D52B30}" type="parTrans" cxnId="{A19FB1D7-AFAA-4AFF-A173-2D9D6486BBCC}">
      <dgm:prSet/>
      <dgm:spPr/>
      <dgm:t>
        <a:bodyPr/>
        <a:lstStyle/>
        <a:p>
          <a:endParaRPr lang="en-US">
            <a:solidFill>
              <a:schemeClr val="tx1"/>
            </a:solidFill>
          </a:endParaRPr>
        </a:p>
      </dgm:t>
    </dgm:pt>
    <dgm:pt modelId="{89192339-332A-4A03-8D62-858CBAE01ABD}" type="sibTrans" cxnId="{A19FB1D7-AFAA-4AFF-A173-2D9D6486BBCC}">
      <dgm:prSet/>
      <dgm:spPr/>
      <dgm:t>
        <a:bodyPr/>
        <a:lstStyle/>
        <a:p>
          <a:endParaRPr lang="en-US">
            <a:solidFill>
              <a:schemeClr val="tx1"/>
            </a:solidFill>
          </a:endParaRPr>
        </a:p>
      </dgm:t>
    </dgm:pt>
    <dgm:pt modelId="{F4DE536A-DE6A-4F56-8FCE-4D420105C408}" type="pres">
      <dgm:prSet presAssocID="{4A38A9CF-9701-4385-8FA2-49D12D4E7F39}" presName="diagram" presStyleCnt="0">
        <dgm:presLayoutVars>
          <dgm:dir/>
          <dgm:resizeHandles val="exact"/>
        </dgm:presLayoutVars>
      </dgm:prSet>
      <dgm:spPr/>
    </dgm:pt>
    <dgm:pt modelId="{D6EFBD30-5DCB-4C16-A85F-BD819C45E9FB}" type="pres">
      <dgm:prSet presAssocID="{0BFD7057-4B71-4E2C-A464-BDDED43D4F4E}" presName="node" presStyleLbl="node1" presStyleIdx="0" presStyleCnt="3">
        <dgm:presLayoutVars>
          <dgm:bulletEnabled val="1"/>
        </dgm:presLayoutVars>
      </dgm:prSet>
      <dgm:spPr/>
    </dgm:pt>
    <dgm:pt modelId="{6098551A-6E34-4C09-8963-3664FA160C12}" type="pres">
      <dgm:prSet presAssocID="{B9A17AB0-878D-4B83-8ACC-0463C9ECE215}" presName="sibTrans" presStyleCnt="0"/>
      <dgm:spPr/>
    </dgm:pt>
    <dgm:pt modelId="{FD2E00C4-0198-4767-A0EC-1AE9C4339A75}" type="pres">
      <dgm:prSet presAssocID="{35AB6399-059C-41DF-BB3B-9891E7B29724}" presName="node" presStyleLbl="node1" presStyleIdx="1" presStyleCnt="3" custLinFactNeighborX="10">
        <dgm:presLayoutVars>
          <dgm:bulletEnabled val="1"/>
        </dgm:presLayoutVars>
      </dgm:prSet>
      <dgm:spPr/>
    </dgm:pt>
    <dgm:pt modelId="{B62CB65E-E4A2-4BBD-8779-E0ADC91C20F9}" type="pres">
      <dgm:prSet presAssocID="{07695CBB-F20D-420D-8E81-7A48DA83B9DC}" presName="sibTrans" presStyleCnt="0"/>
      <dgm:spPr/>
    </dgm:pt>
    <dgm:pt modelId="{06881B57-0FC5-4242-9B8F-47BBAEFD3E80}" type="pres">
      <dgm:prSet presAssocID="{2C81691F-114E-42E7-9DF3-F08DE09B4906}" presName="node" presStyleLbl="node1" presStyleIdx="2" presStyleCnt="3">
        <dgm:presLayoutVars>
          <dgm:bulletEnabled val="1"/>
        </dgm:presLayoutVars>
      </dgm:prSet>
      <dgm:spPr/>
    </dgm:pt>
  </dgm:ptLst>
  <dgm:cxnLst>
    <dgm:cxn modelId="{F5A4D104-2113-4FE7-B1B0-FB2CA2C7CD12}" type="presOf" srcId="{0BFD7057-4B71-4E2C-A464-BDDED43D4F4E}" destId="{D6EFBD30-5DCB-4C16-A85F-BD819C45E9FB}" srcOrd="0" destOrd="0" presId="urn:microsoft.com/office/officeart/2005/8/layout/default"/>
    <dgm:cxn modelId="{166D173B-3F8F-4440-9A00-9F8FF13E0ADE}" srcId="{4A38A9CF-9701-4385-8FA2-49D12D4E7F39}" destId="{0BFD7057-4B71-4E2C-A464-BDDED43D4F4E}" srcOrd="0" destOrd="0" parTransId="{958F9B04-361C-4484-89E3-5A20EC5C7FF2}" sibTransId="{B9A17AB0-878D-4B83-8ACC-0463C9ECE215}"/>
    <dgm:cxn modelId="{F148033D-DA76-4425-B9D0-57F13844373C}" type="presOf" srcId="{35AB6399-059C-41DF-BB3B-9891E7B29724}" destId="{FD2E00C4-0198-4767-A0EC-1AE9C4339A75}" srcOrd="0" destOrd="0" presId="urn:microsoft.com/office/officeart/2005/8/layout/default"/>
    <dgm:cxn modelId="{3431CA74-B050-4AA1-ABC4-466B06ED66EB}" type="presOf" srcId="{2C81691F-114E-42E7-9DF3-F08DE09B4906}" destId="{06881B57-0FC5-4242-9B8F-47BBAEFD3E80}" srcOrd="0" destOrd="0" presId="urn:microsoft.com/office/officeart/2005/8/layout/default"/>
    <dgm:cxn modelId="{A7CAE358-5E53-4516-AFF0-38073781B7CF}" type="presOf" srcId="{4A38A9CF-9701-4385-8FA2-49D12D4E7F39}" destId="{F4DE536A-DE6A-4F56-8FCE-4D420105C408}" srcOrd="0" destOrd="0" presId="urn:microsoft.com/office/officeart/2005/8/layout/default"/>
    <dgm:cxn modelId="{5E50F37D-3B0E-46FB-945D-E45FB1C33E08}" srcId="{4A38A9CF-9701-4385-8FA2-49D12D4E7F39}" destId="{35AB6399-059C-41DF-BB3B-9891E7B29724}" srcOrd="1" destOrd="0" parTransId="{E211DBF7-212E-4AEA-83E3-7CB25ABF4F32}" sibTransId="{07695CBB-F20D-420D-8E81-7A48DA83B9DC}"/>
    <dgm:cxn modelId="{A19FB1D7-AFAA-4AFF-A173-2D9D6486BBCC}" srcId="{4A38A9CF-9701-4385-8FA2-49D12D4E7F39}" destId="{2C81691F-114E-42E7-9DF3-F08DE09B4906}" srcOrd="2" destOrd="0" parTransId="{F23C8D5D-9F1A-47BA-A4B6-9E4BE1D52B30}" sibTransId="{89192339-332A-4A03-8D62-858CBAE01ABD}"/>
    <dgm:cxn modelId="{9BF53EF0-27BC-4B2F-84F1-B93609245571}" type="presParOf" srcId="{F4DE536A-DE6A-4F56-8FCE-4D420105C408}" destId="{D6EFBD30-5DCB-4C16-A85F-BD819C45E9FB}" srcOrd="0" destOrd="0" presId="urn:microsoft.com/office/officeart/2005/8/layout/default"/>
    <dgm:cxn modelId="{BD9A77D5-269E-4D3E-B043-6881DDD67222}" type="presParOf" srcId="{F4DE536A-DE6A-4F56-8FCE-4D420105C408}" destId="{6098551A-6E34-4C09-8963-3664FA160C12}" srcOrd="1" destOrd="0" presId="urn:microsoft.com/office/officeart/2005/8/layout/default"/>
    <dgm:cxn modelId="{69315FBC-0534-4ADE-A2D8-37213887504E}" type="presParOf" srcId="{F4DE536A-DE6A-4F56-8FCE-4D420105C408}" destId="{FD2E00C4-0198-4767-A0EC-1AE9C4339A75}" srcOrd="2" destOrd="0" presId="urn:microsoft.com/office/officeart/2005/8/layout/default"/>
    <dgm:cxn modelId="{193FF626-366C-49D9-9638-C7DFEA61E16C}" type="presParOf" srcId="{F4DE536A-DE6A-4F56-8FCE-4D420105C408}" destId="{B62CB65E-E4A2-4BBD-8779-E0ADC91C20F9}" srcOrd="3" destOrd="0" presId="urn:microsoft.com/office/officeart/2005/8/layout/default"/>
    <dgm:cxn modelId="{B8DC4F0D-88A8-4BDC-ACBD-F3119E83B8C7}" type="presParOf" srcId="{F4DE536A-DE6A-4F56-8FCE-4D420105C408}" destId="{06881B57-0FC5-4242-9B8F-47BBAEFD3E8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B20260-1552-4FCB-8123-31973C67FFA3}" type="doc">
      <dgm:prSet loTypeId="urn:diagrams.loki3.com/VaryingWidthList" loCatId="list" qsTypeId="urn:microsoft.com/office/officeart/2005/8/quickstyle/simple1" qsCatId="simple" csTypeId="urn:microsoft.com/office/officeart/2005/8/colors/accent1_2" csCatId="accent1" phldr="1"/>
      <dgm:spPr/>
    </dgm:pt>
    <dgm:pt modelId="{BB8EDF05-D12D-495D-BE02-A3C51242F9BC}">
      <dgm:prSet phldrT="[Text]" custT="1"/>
      <dgm:spPr>
        <a:solidFill>
          <a:srgbClr val="D1ACA5"/>
        </a:solidFill>
      </dgm:spPr>
      <dgm:t>
        <a:bodyPr/>
        <a:lstStyle/>
        <a:p>
          <a:pPr algn="l"/>
          <a:r>
            <a:rPr lang="en-US" sz="2200" dirty="0">
              <a:solidFill>
                <a:schemeClr val="tx1"/>
              </a:solidFill>
            </a:rPr>
            <a:t>The Department believes that </a:t>
          </a:r>
          <a:r>
            <a:rPr lang="en-US" sz="2200" u="sng" dirty="0">
              <a:solidFill>
                <a:schemeClr val="tx1"/>
              </a:solidFill>
            </a:rPr>
            <a:t>recipients (LEAs) are in the best position to designate “reasonably prompt time frames” that balance </a:t>
          </a:r>
          <a:r>
            <a:rPr lang="en-US" sz="2200" dirty="0">
              <a:solidFill>
                <a:schemeClr val="tx1"/>
              </a:solidFill>
            </a:rPr>
            <a:t>the need to conclude Title IX grievance processes promptly with providing the fairness and accuracy that these final regulations require. </a:t>
          </a:r>
        </a:p>
      </dgm:t>
    </dgm:pt>
    <dgm:pt modelId="{E09799D7-8C0B-4D54-A356-E7F932BDAA2B}" type="parTrans" cxnId="{D5B6DFA1-454C-4BC0-806F-8F362B86C582}">
      <dgm:prSet/>
      <dgm:spPr/>
      <dgm:t>
        <a:bodyPr/>
        <a:lstStyle/>
        <a:p>
          <a:pPr algn="l"/>
          <a:endParaRPr lang="en-US"/>
        </a:p>
      </dgm:t>
    </dgm:pt>
    <dgm:pt modelId="{8166C84F-DFCB-42FE-992A-22CE6DCB8F5B}" type="sibTrans" cxnId="{D5B6DFA1-454C-4BC0-806F-8F362B86C582}">
      <dgm:prSet/>
      <dgm:spPr/>
      <dgm:t>
        <a:bodyPr/>
        <a:lstStyle/>
        <a:p>
          <a:pPr algn="l"/>
          <a:endParaRPr lang="en-US"/>
        </a:p>
      </dgm:t>
    </dgm:pt>
    <dgm:pt modelId="{966F07C8-FA6C-4AAC-AEB1-4416FD7356A4}">
      <dgm:prSet phldrT="[Text]" custT="1"/>
      <dgm:spPr>
        <a:solidFill>
          <a:srgbClr val="C15B5B"/>
        </a:solidFill>
      </dgm:spPr>
      <dgm:t>
        <a:bodyPr/>
        <a:lstStyle/>
        <a:p>
          <a:pPr algn="l"/>
          <a:r>
            <a:rPr lang="en-US" sz="2200" dirty="0">
              <a:solidFill>
                <a:schemeClr val="tx1"/>
              </a:solidFill>
            </a:rPr>
            <a:t>This provision does not permit a recipient to conduct a grievance process without a “set” time frame. You are thus required to designate and include in your grievance process what the set time frame will be for each phase of the grievance process (including appeals and any informal resolution process).</a:t>
          </a:r>
        </a:p>
      </dgm:t>
    </dgm:pt>
    <dgm:pt modelId="{0F64EB42-E070-422C-A2A4-26EE4E486EC4}" type="parTrans" cxnId="{713D6E09-CF74-4335-AF8F-4151BAB36A15}">
      <dgm:prSet/>
      <dgm:spPr/>
      <dgm:t>
        <a:bodyPr/>
        <a:lstStyle/>
        <a:p>
          <a:pPr algn="l"/>
          <a:endParaRPr lang="en-US"/>
        </a:p>
      </dgm:t>
    </dgm:pt>
    <dgm:pt modelId="{60D1E99F-87A8-40CA-83CD-65098EA1D71C}" type="sibTrans" cxnId="{713D6E09-CF74-4335-AF8F-4151BAB36A15}">
      <dgm:prSet/>
      <dgm:spPr/>
      <dgm:t>
        <a:bodyPr/>
        <a:lstStyle/>
        <a:p>
          <a:pPr algn="l"/>
          <a:endParaRPr lang="en-US"/>
        </a:p>
      </dgm:t>
    </dgm:pt>
    <dgm:pt modelId="{12E42E48-2333-4F69-900E-6F75BEE66F24}" type="pres">
      <dgm:prSet presAssocID="{47B20260-1552-4FCB-8123-31973C67FFA3}" presName="Name0" presStyleCnt="0">
        <dgm:presLayoutVars>
          <dgm:resizeHandles/>
        </dgm:presLayoutVars>
      </dgm:prSet>
      <dgm:spPr/>
    </dgm:pt>
    <dgm:pt modelId="{1C9587D6-77EA-4D9F-9A27-9D9E3A9B365E}" type="pres">
      <dgm:prSet presAssocID="{BB8EDF05-D12D-495D-BE02-A3C51242F9BC}" presName="text" presStyleLbl="node1" presStyleIdx="0" presStyleCnt="2" custScaleX="186804" custLinFactX="-98949" custLinFactY="-76260" custLinFactNeighborX="-100000" custLinFactNeighborY="-100000">
        <dgm:presLayoutVars>
          <dgm:bulletEnabled val="1"/>
        </dgm:presLayoutVars>
      </dgm:prSet>
      <dgm:spPr/>
    </dgm:pt>
    <dgm:pt modelId="{B7FE8334-F788-4BB3-911C-AB4708187296}" type="pres">
      <dgm:prSet presAssocID="{8166C84F-DFCB-42FE-992A-22CE6DCB8F5B}" presName="space" presStyleCnt="0"/>
      <dgm:spPr/>
    </dgm:pt>
    <dgm:pt modelId="{FC18001F-01F8-4A6E-9AD8-63C0F8ADA43C}" type="pres">
      <dgm:prSet presAssocID="{966F07C8-FA6C-4AAC-AEB1-4416FD7356A4}" presName="text" presStyleLbl="node1" presStyleIdx="1" presStyleCnt="2" custScaleX="143182">
        <dgm:presLayoutVars>
          <dgm:bulletEnabled val="1"/>
        </dgm:presLayoutVars>
      </dgm:prSet>
      <dgm:spPr/>
    </dgm:pt>
  </dgm:ptLst>
  <dgm:cxnLst>
    <dgm:cxn modelId="{713D6E09-CF74-4335-AF8F-4151BAB36A15}" srcId="{47B20260-1552-4FCB-8123-31973C67FFA3}" destId="{966F07C8-FA6C-4AAC-AEB1-4416FD7356A4}" srcOrd="1" destOrd="0" parTransId="{0F64EB42-E070-422C-A2A4-26EE4E486EC4}" sibTransId="{60D1E99F-87A8-40CA-83CD-65098EA1D71C}"/>
    <dgm:cxn modelId="{CFF30226-7E53-48FD-906C-F668DF057E25}" type="presOf" srcId="{47B20260-1552-4FCB-8123-31973C67FFA3}" destId="{12E42E48-2333-4F69-900E-6F75BEE66F24}" srcOrd="0" destOrd="0" presId="urn:diagrams.loki3.com/VaryingWidthList"/>
    <dgm:cxn modelId="{42E29629-D302-4179-89A3-9868211A691B}" type="presOf" srcId="{BB8EDF05-D12D-495D-BE02-A3C51242F9BC}" destId="{1C9587D6-77EA-4D9F-9A27-9D9E3A9B365E}" srcOrd="0" destOrd="0" presId="urn:diagrams.loki3.com/VaryingWidthList"/>
    <dgm:cxn modelId="{D5B6DFA1-454C-4BC0-806F-8F362B86C582}" srcId="{47B20260-1552-4FCB-8123-31973C67FFA3}" destId="{BB8EDF05-D12D-495D-BE02-A3C51242F9BC}" srcOrd="0" destOrd="0" parTransId="{E09799D7-8C0B-4D54-A356-E7F932BDAA2B}" sibTransId="{8166C84F-DFCB-42FE-992A-22CE6DCB8F5B}"/>
    <dgm:cxn modelId="{E54D50A3-6ECA-4CCE-A5E4-B345649BDA7D}" type="presOf" srcId="{966F07C8-FA6C-4AAC-AEB1-4416FD7356A4}" destId="{FC18001F-01F8-4A6E-9AD8-63C0F8ADA43C}" srcOrd="0" destOrd="0" presId="urn:diagrams.loki3.com/VaryingWidthList"/>
    <dgm:cxn modelId="{4A00CE41-BC00-4560-8A2D-867FD95D98F5}" type="presParOf" srcId="{12E42E48-2333-4F69-900E-6F75BEE66F24}" destId="{1C9587D6-77EA-4D9F-9A27-9D9E3A9B365E}" srcOrd="0" destOrd="0" presId="urn:diagrams.loki3.com/VaryingWidthList"/>
    <dgm:cxn modelId="{EF740BCF-ACB0-4FEA-80A2-E556F6BE8BC6}" type="presParOf" srcId="{12E42E48-2333-4F69-900E-6F75BEE66F24}" destId="{B7FE8334-F788-4BB3-911C-AB4708187296}" srcOrd="1" destOrd="0" presId="urn:diagrams.loki3.com/VaryingWidthList"/>
    <dgm:cxn modelId="{052CB757-6CA7-4894-8BDA-C6ED78E0D044}" type="presParOf" srcId="{12E42E48-2333-4F69-900E-6F75BEE66F24}" destId="{FC18001F-01F8-4A6E-9AD8-63C0F8ADA43C}"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38A9CF-9701-4385-8FA2-49D12D4E7F3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BFD7057-4B71-4E2C-A464-BDDED43D4F4E}">
      <dgm:prSet phldrT="[Text]" custT="1"/>
      <dgm:spPr>
        <a:solidFill>
          <a:srgbClr val="A07C7C"/>
        </a:solidFill>
      </dgm:spPr>
      <dgm:t>
        <a:bodyPr/>
        <a:lstStyle/>
        <a:p>
          <a:r>
            <a:rPr lang="en-US" sz="2500" dirty="0">
              <a:solidFill>
                <a:schemeClr val="tx1"/>
              </a:solidFill>
            </a:rPr>
            <a:t>Do not describe conduct that meets the definition of sexual harassment</a:t>
          </a:r>
        </a:p>
      </dgm:t>
    </dgm:pt>
    <dgm:pt modelId="{958F9B04-361C-4484-89E3-5A20EC5C7FF2}" type="parTrans" cxnId="{166D173B-3F8F-4440-9A00-9F8FF13E0ADE}">
      <dgm:prSet/>
      <dgm:spPr/>
      <dgm:t>
        <a:bodyPr/>
        <a:lstStyle/>
        <a:p>
          <a:endParaRPr lang="en-US">
            <a:solidFill>
              <a:schemeClr val="tx1"/>
            </a:solidFill>
          </a:endParaRPr>
        </a:p>
      </dgm:t>
    </dgm:pt>
    <dgm:pt modelId="{B9A17AB0-878D-4B83-8ACC-0463C9ECE215}" type="sibTrans" cxnId="{166D173B-3F8F-4440-9A00-9F8FF13E0ADE}">
      <dgm:prSet/>
      <dgm:spPr/>
      <dgm:t>
        <a:bodyPr/>
        <a:lstStyle/>
        <a:p>
          <a:endParaRPr lang="en-US">
            <a:solidFill>
              <a:schemeClr val="tx1"/>
            </a:solidFill>
          </a:endParaRPr>
        </a:p>
      </dgm:t>
    </dgm:pt>
    <dgm:pt modelId="{35AB6399-059C-41DF-BB3B-9891E7B29724}">
      <dgm:prSet phldrT="[Text]" custT="1"/>
      <dgm:spPr>
        <a:solidFill>
          <a:srgbClr val="C15B5B"/>
        </a:solidFill>
      </dgm:spPr>
      <dgm:t>
        <a:bodyPr/>
        <a:lstStyle/>
        <a:p>
          <a:r>
            <a:rPr lang="en-US" sz="2500" dirty="0">
              <a:solidFill>
                <a:schemeClr val="tx1"/>
              </a:solidFill>
            </a:rPr>
            <a:t>Allege sexual harassment that did not occur in the school’s education program or activity</a:t>
          </a:r>
        </a:p>
      </dgm:t>
    </dgm:pt>
    <dgm:pt modelId="{E211DBF7-212E-4AEA-83E3-7CB25ABF4F32}" type="parTrans" cxnId="{5E50F37D-3B0E-46FB-945D-E45FB1C33E08}">
      <dgm:prSet/>
      <dgm:spPr/>
      <dgm:t>
        <a:bodyPr/>
        <a:lstStyle/>
        <a:p>
          <a:endParaRPr lang="en-US">
            <a:solidFill>
              <a:schemeClr val="tx1"/>
            </a:solidFill>
          </a:endParaRPr>
        </a:p>
      </dgm:t>
    </dgm:pt>
    <dgm:pt modelId="{07695CBB-F20D-420D-8E81-7A48DA83B9DC}" type="sibTrans" cxnId="{5E50F37D-3B0E-46FB-945D-E45FB1C33E08}">
      <dgm:prSet/>
      <dgm:spPr/>
      <dgm:t>
        <a:bodyPr/>
        <a:lstStyle/>
        <a:p>
          <a:endParaRPr lang="en-US">
            <a:solidFill>
              <a:schemeClr val="tx1"/>
            </a:solidFill>
          </a:endParaRPr>
        </a:p>
      </dgm:t>
    </dgm:pt>
    <dgm:pt modelId="{2C81691F-114E-42E7-9DF3-F08DE09B4906}">
      <dgm:prSet phldrT="[Text]" custT="1"/>
      <dgm:spPr>
        <a:solidFill>
          <a:srgbClr val="E23A3A"/>
        </a:solidFill>
      </dgm:spPr>
      <dgm:t>
        <a:bodyPr/>
        <a:lstStyle/>
        <a:p>
          <a:r>
            <a:rPr lang="en-US" sz="2500" dirty="0">
              <a:solidFill>
                <a:schemeClr val="tx1"/>
              </a:solidFill>
            </a:rPr>
            <a:t>Allege sexual harassment that did not occur in the United States</a:t>
          </a:r>
        </a:p>
      </dgm:t>
    </dgm:pt>
    <dgm:pt modelId="{F23C8D5D-9F1A-47BA-A4B6-9E4BE1D52B30}" type="parTrans" cxnId="{A19FB1D7-AFAA-4AFF-A173-2D9D6486BBCC}">
      <dgm:prSet/>
      <dgm:spPr/>
      <dgm:t>
        <a:bodyPr/>
        <a:lstStyle/>
        <a:p>
          <a:endParaRPr lang="en-US">
            <a:solidFill>
              <a:schemeClr val="tx1"/>
            </a:solidFill>
          </a:endParaRPr>
        </a:p>
      </dgm:t>
    </dgm:pt>
    <dgm:pt modelId="{89192339-332A-4A03-8D62-858CBAE01ABD}" type="sibTrans" cxnId="{A19FB1D7-AFAA-4AFF-A173-2D9D6486BBCC}">
      <dgm:prSet/>
      <dgm:spPr/>
      <dgm:t>
        <a:bodyPr/>
        <a:lstStyle/>
        <a:p>
          <a:endParaRPr lang="en-US">
            <a:solidFill>
              <a:schemeClr val="tx1"/>
            </a:solidFill>
          </a:endParaRPr>
        </a:p>
      </dgm:t>
    </dgm:pt>
    <dgm:pt modelId="{F4DE536A-DE6A-4F56-8FCE-4D420105C408}" type="pres">
      <dgm:prSet presAssocID="{4A38A9CF-9701-4385-8FA2-49D12D4E7F39}" presName="diagram" presStyleCnt="0">
        <dgm:presLayoutVars>
          <dgm:dir/>
          <dgm:resizeHandles val="exact"/>
        </dgm:presLayoutVars>
      </dgm:prSet>
      <dgm:spPr/>
    </dgm:pt>
    <dgm:pt modelId="{D6EFBD30-5DCB-4C16-A85F-BD819C45E9FB}" type="pres">
      <dgm:prSet presAssocID="{0BFD7057-4B71-4E2C-A464-BDDED43D4F4E}" presName="node" presStyleLbl="node1" presStyleIdx="0" presStyleCnt="3">
        <dgm:presLayoutVars>
          <dgm:bulletEnabled val="1"/>
        </dgm:presLayoutVars>
      </dgm:prSet>
      <dgm:spPr/>
    </dgm:pt>
    <dgm:pt modelId="{6098551A-6E34-4C09-8963-3664FA160C12}" type="pres">
      <dgm:prSet presAssocID="{B9A17AB0-878D-4B83-8ACC-0463C9ECE215}" presName="sibTrans" presStyleCnt="0"/>
      <dgm:spPr/>
    </dgm:pt>
    <dgm:pt modelId="{FD2E00C4-0198-4767-A0EC-1AE9C4339A75}" type="pres">
      <dgm:prSet presAssocID="{35AB6399-059C-41DF-BB3B-9891E7B29724}" presName="node" presStyleLbl="node1" presStyleIdx="1" presStyleCnt="3" custLinFactNeighborX="10">
        <dgm:presLayoutVars>
          <dgm:bulletEnabled val="1"/>
        </dgm:presLayoutVars>
      </dgm:prSet>
      <dgm:spPr/>
    </dgm:pt>
    <dgm:pt modelId="{B62CB65E-E4A2-4BBD-8779-E0ADC91C20F9}" type="pres">
      <dgm:prSet presAssocID="{07695CBB-F20D-420D-8E81-7A48DA83B9DC}" presName="sibTrans" presStyleCnt="0"/>
      <dgm:spPr/>
    </dgm:pt>
    <dgm:pt modelId="{06881B57-0FC5-4242-9B8F-47BBAEFD3E80}" type="pres">
      <dgm:prSet presAssocID="{2C81691F-114E-42E7-9DF3-F08DE09B4906}" presName="node" presStyleLbl="node1" presStyleIdx="2" presStyleCnt="3">
        <dgm:presLayoutVars>
          <dgm:bulletEnabled val="1"/>
        </dgm:presLayoutVars>
      </dgm:prSet>
      <dgm:spPr/>
    </dgm:pt>
  </dgm:ptLst>
  <dgm:cxnLst>
    <dgm:cxn modelId="{F5A4D104-2113-4FE7-B1B0-FB2CA2C7CD12}" type="presOf" srcId="{0BFD7057-4B71-4E2C-A464-BDDED43D4F4E}" destId="{D6EFBD30-5DCB-4C16-A85F-BD819C45E9FB}" srcOrd="0" destOrd="0" presId="urn:microsoft.com/office/officeart/2005/8/layout/default"/>
    <dgm:cxn modelId="{166D173B-3F8F-4440-9A00-9F8FF13E0ADE}" srcId="{4A38A9CF-9701-4385-8FA2-49D12D4E7F39}" destId="{0BFD7057-4B71-4E2C-A464-BDDED43D4F4E}" srcOrd="0" destOrd="0" parTransId="{958F9B04-361C-4484-89E3-5A20EC5C7FF2}" sibTransId="{B9A17AB0-878D-4B83-8ACC-0463C9ECE215}"/>
    <dgm:cxn modelId="{F148033D-DA76-4425-B9D0-57F13844373C}" type="presOf" srcId="{35AB6399-059C-41DF-BB3B-9891E7B29724}" destId="{FD2E00C4-0198-4767-A0EC-1AE9C4339A75}" srcOrd="0" destOrd="0" presId="urn:microsoft.com/office/officeart/2005/8/layout/default"/>
    <dgm:cxn modelId="{3431CA74-B050-4AA1-ABC4-466B06ED66EB}" type="presOf" srcId="{2C81691F-114E-42E7-9DF3-F08DE09B4906}" destId="{06881B57-0FC5-4242-9B8F-47BBAEFD3E80}" srcOrd="0" destOrd="0" presId="urn:microsoft.com/office/officeart/2005/8/layout/default"/>
    <dgm:cxn modelId="{A7CAE358-5E53-4516-AFF0-38073781B7CF}" type="presOf" srcId="{4A38A9CF-9701-4385-8FA2-49D12D4E7F39}" destId="{F4DE536A-DE6A-4F56-8FCE-4D420105C408}" srcOrd="0" destOrd="0" presId="urn:microsoft.com/office/officeart/2005/8/layout/default"/>
    <dgm:cxn modelId="{5E50F37D-3B0E-46FB-945D-E45FB1C33E08}" srcId="{4A38A9CF-9701-4385-8FA2-49D12D4E7F39}" destId="{35AB6399-059C-41DF-BB3B-9891E7B29724}" srcOrd="1" destOrd="0" parTransId="{E211DBF7-212E-4AEA-83E3-7CB25ABF4F32}" sibTransId="{07695CBB-F20D-420D-8E81-7A48DA83B9DC}"/>
    <dgm:cxn modelId="{A19FB1D7-AFAA-4AFF-A173-2D9D6486BBCC}" srcId="{4A38A9CF-9701-4385-8FA2-49D12D4E7F39}" destId="{2C81691F-114E-42E7-9DF3-F08DE09B4906}" srcOrd="2" destOrd="0" parTransId="{F23C8D5D-9F1A-47BA-A4B6-9E4BE1D52B30}" sibTransId="{89192339-332A-4A03-8D62-858CBAE01ABD}"/>
    <dgm:cxn modelId="{9BF53EF0-27BC-4B2F-84F1-B93609245571}" type="presParOf" srcId="{F4DE536A-DE6A-4F56-8FCE-4D420105C408}" destId="{D6EFBD30-5DCB-4C16-A85F-BD819C45E9FB}" srcOrd="0" destOrd="0" presId="urn:microsoft.com/office/officeart/2005/8/layout/default"/>
    <dgm:cxn modelId="{BD9A77D5-269E-4D3E-B043-6881DDD67222}" type="presParOf" srcId="{F4DE536A-DE6A-4F56-8FCE-4D420105C408}" destId="{6098551A-6E34-4C09-8963-3664FA160C12}" srcOrd="1" destOrd="0" presId="urn:microsoft.com/office/officeart/2005/8/layout/default"/>
    <dgm:cxn modelId="{69315FBC-0534-4ADE-A2D8-37213887504E}" type="presParOf" srcId="{F4DE536A-DE6A-4F56-8FCE-4D420105C408}" destId="{FD2E00C4-0198-4767-A0EC-1AE9C4339A75}" srcOrd="2" destOrd="0" presId="urn:microsoft.com/office/officeart/2005/8/layout/default"/>
    <dgm:cxn modelId="{193FF626-366C-49D9-9638-C7DFEA61E16C}" type="presParOf" srcId="{F4DE536A-DE6A-4F56-8FCE-4D420105C408}" destId="{B62CB65E-E4A2-4BBD-8779-E0ADC91C20F9}" srcOrd="3" destOrd="0" presId="urn:microsoft.com/office/officeart/2005/8/layout/default"/>
    <dgm:cxn modelId="{B8DC4F0D-88A8-4BDC-ACBD-F3119E83B8C7}" type="presParOf" srcId="{F4DE536A-DE6A-4F56-8FCE-4D420105C408}" destId="{06881B57-0FC5-4242-9B8F-47BBAEFD3E8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custT="1"/>
      <dgm:spPr/>
      <dgm:t>
        <a:bodyPr/>
        <a:lstStyle/>
        <a:p>
          <a:pPr>
            <a:lnSpc>
              <a:spcPct val="100000"/>
            </a:lnSpc>
            <a:defRPr cap="all"/>
          </a:pPr>
          <a:r>
            <a:rPr lang="en-US" sz="1800" dirty="0"/>
            <a:t>SUPPORTIVE MEASURES</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custT="1"/>
      <dgm:spPr/>
      <dgm:t>
        <a:bodyPr/>
        <a:lstStyle/>
        <a:p>
          <a:pPr>
            <a:lnSpc>
              <a:spcPct val="100000"/>
            </a:lnSpc>
            <a:defRPr cap="all"/>
          </a:pPr>
          <a:r>
            <a:rPr lang="en-US" sz="1800" dirty="0"/>
            <a:t>respondent accepting responsibility</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custT="1"/>
      <dgm:spPr/>
      <dgm:t>
        <a:bodyPr/>
        <a:lstStyle/>
        <a:p>
          <a:pPr>
            <a:lnSpc>
              <a:spcPct val="100000"/>
            </a:lnSpc>
            <a:defRPr cap="all"/>
          </a:pPr>
          <a:r>
            <a:rPr lang="en-US" sz="1800" dirty="0"/>
            <a:t>ALTERNATIVE RESOLUTION</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Open hand with solid fill"/>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aised hand with solid fill"/>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andshake with solid fill"/>
        </a:ext>
      </dgm:extLst>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16949" y="115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004512" y="5031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35606" y="2500540"/>
          <a:ext cx="2981250"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CHOOSING A TITLE IX COORDINATOR</a:t>
          </a:r>
        </a:p>
      </dsp:txBody>
      <dsp:txXfrm>
        <a:off x="35606" y="2500540"/>
        <a:ext cx="2981250" cy="1170000"/>
      </dsp:txXfrm>
    </dsp:sp>
    <dsp:sp modelId="{543C18BC-1989-44B2-9862-C670C61D3452}">
      <dsp:nvSpPr>
        <dsp:cNvPr id="0" name=""/>
        <dsp:cNvSpPr/>
      </dsp:nvSpPr>
      <dsp:spPr>
        <a:xfrm>
          <a:off x="4119918" y="115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507481" y="503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538574" y="2500540"/>
          <a:ext cx="2981250"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WHAT ARE THE RESPONSIBILITIES OF THE TITLE IX COORDINATOR?</a:t>
          </a:r>
        </a:p>
      </dsp:txBody>
      <dsp:txXfrm>
        <a:off x="3538574" y="2500540"/>
        <a:ext cx="2981250" cy="1170000"/>
      </dsp:txXfrm>
    </dsp:sp>
    <dsp:sp modelId="{5BDDFF18-9AEC-4E5E-B9AA-33D86F01A63E}">
      <dsp:nvSpPr>
        <dsp:cNvPr id="0" name=""/>
        <dsp:cNvSpPr/>
      </dsp:nvSpPr>
      <dsp:spPr>
        <a:xfrm>
          <a:off x="7622887" y="115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8010450" y="503102"/>
          <a:ext cx="1043437" cy="104343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041543" y="2500540"/>
          <a:ext cx="2981250"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WHERE CAN I GET HELP?</a:t>
          </a:r>
        </a:p>
      </dsp:txBody>
      <dsp:txXfrm>
        <a:off x="7041543" y="2500540"/>
        <a:ext cx="2981250" cy="117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587D6-77EA-4D9F-9A27-9D9E3A9B365E}">
      <dsp:nvSpPr>
        <dsp:cNvPr id="0" name=""/>
        <dsp:cNvSpPr/>
      </dsp:nvSpPr>
      <dsp:spPr>
        <a:xfrm>
          <a:off x="0" y="3039"/>
          <a:ext cx="5927724" cy="2006243"/>
        </a:xfrm>
        <a:prstGeom prst="rect">
          <a:avLst/>
        </a:prstGeom>
        <a:solidFill>
          <a:srgbClr val="D1ACA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Written grievance procedures for dealing with sexual harassment must abide by the new regulations. </a:t>
          </a:r>
        </a:p>
        <a:p>
          <a:pPr marL="0" lvl="0" indent="0" algn="l" defTabSz="1066800">
            <a:lnSpc>
              <a:spcPct val="90000"/>
            </a:lnSpc>
            <a:spcBef>
              <a:spcPct val="0"/>
            </a:spcBef>
            <a:spcAft>
              <a:spcPct val="35000"/>
            </a:spcAft>
            <a:buNone/>
          </a:pPr>
          <a:r>
            <a:rPr lang="en-US" sz="2400" b="1" u="sng" kern="1200" dirty="0">
              <a:solidFill>
                <a:schemeClr val="tx1"/>
              </a:solidFill>
            </a:rPr>
            <a:t>These must already be in place. </a:t>
          </a:r>
          <a:r>
            <a:rPr lang="en-US" sz="2400" kern="1200" dirty="0">
              <a:solidFill>
                <a:schemeClr val="tx1"/>
              </a:solidFill>
            </a:rPr>
            <a:t> </a:t>
          </a:r>
        </a:p>
      </dsp:txBody>
      <dsp:txXfrm>
        <a:off x="0" y="3039"/>
        <a:ext cx="5927724" cy="2006243"/>
      </dsp:txXfrm>
    </dsp:sp>
    <dsp:sp modelId="{FC18001F-01F8-4A6E-9AD8-63C0F8ADA43C}">
      <dsp:nvSpPr>
        <dsp:cNvPr id="0" name=""/>
        <dsp:cNvSpPr/>
      </dsp:nvSpPr>
      <dsp:spPr>
        <a:xfrm>
          <a:off x="0" y="2109595"/>
          <a:ext cx="5927724" cy="2006243"/>
        </a:xfrm>
        <a:prstGeom prst="rect">
          <a:avLst/>
        </a:prstGeom>
        <a:solidFill>
          <a:srgbClr val="C15B5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The grievance process cannot discriminate against a </a:t>
          </a:r>
          <a:r>
            <a:rPr lang="en-US" sz="2400" b="1" u="sng" kern="1200" dirty="0">
              <a:solidFill>
                <a:schemeClr val="tx1"/>
              </a:solidFill>
            </a:rPr>
            <a:t>Complainant</a:t>
          </a:r>
          <a:r>
            <a:rPr lang="en-US" sz="2400" kern="1200" dirty="0">
              <a:solidFill>
                <a:schemeClr val="tx1"/>
              </a:solidFill>
            </a:rPr>
            <a:t> or a </a:t>
          </a:r>
          <a:r>
            <a:rPr lang="en-US" sz="2400" b="1" u="sng" kern="1200" dirty="0">
              <a:solidFill>
                <a:schemeClr val="tx1"/>
              </a:solidFill>
            </a:rPr>
            <a:t>Respondent</a:t>
          </a:r>
          <a:r>
            <a:rPr lang="en-US" sz="2400" kern="1200" dirty="0">
              <a:solidFill>
                <a:schemeClr val="tx1"/>
              </a:solidFill>
            </a:rPr>
            <a:t> on the basis of sex or status. </a:t>
          </a:r>
        </a:p>
        <a:p>
          <a:pPr marL="0" lvl="0" indent="0" defTabSz="1066800">
            <a:lnSpc>
              <a:spcPct val="90000"/>
            </a:lnSpc>
            <a:spcBef>
              <a:spcPct val="0"/>
            </a:spcBef>
            <a:spcAft>
              <a:spcPct val="35000"/>
            </a:spcAft>
            <a:buNone/>
          </a:pPr>
          <a:r>
            <a:rPr lang="en-US" sz="2400" kern="1200" dirty="0">
              <a:solidFill>
                <a:schemeClr val="tx1"/>
              </a:solidFill>
            </a:rPr>
            <a:t>Practices must apply equally to both parties.</a:t>
          </a:r>
        </a:p>
      </dsp:txBody>
      <dsp:txXfrm>
        <a:off x="0" y="2109595"/>
        <a:ext cx="5927724" cy="2006243"/>
      </dsp:txXfrm>
    </dsp:sp>
    <dsp:sp modelId="{C6B90887-7C8B-48FB-BB45-DDF718AE52D6}">
      <dsp:nvSpPr>
        <dsp:cNvPr id="0" name=""/>
        <dsp:cNvSpPr/>
      </dsp:nvSpPr>
      <dsp:spPr>
        <a:xfrm>
          <a:off x="0" y="4219191"/>
          <a:ext cx="5927724" cy="2006243"/>
        </a:xfrm>
        <a:prstGeom prst="rect">
          <a:avLst/>
        </a:prstGeom>
        <a:solidFill>
          <a:srgbClr val="E23A3A"/>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The remedies for a Complainant must be designed to restore or preserve equal access to the school’s education program or activity.</a:t>
          </a:r>
        </a:p>
      </dsp:txBody>
      <dsp:txXfrm>
        <a:off x="0" y="4219191"/>
        <a:ext cx="5927724" cy="20062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FBD30-5DCB-4C16-A85F-BD819C45E9FB}">
      <dsp:nvSpPr>
        <dsp:cNvPr id="0" name=""/>
        <dsp:cNvSpPr/>
      </dsp:nvSpPr>
      <dsp:spPr>
        <a:xfrm>
          <a:off x="0" y="937419"/>
          <a:ext cx="3143249" cy="1885950"/>
        </a:xfrm>
        <a:prstGeom prst="rect">
          <a:avLst/>
        </a:prstGeom>
        <a:solidFill>
          <a:srgbClr val="A07C7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Complainant (alleged victim)</a:t>
          </a:r>
        </a:p>
      </dsp:txBody>
      <dsp:txXfrm>
        <a:off x="0" y="937419"/>
        <a:ext cx="3143249" cy="1885950"/>
      </dsp:txXfrm>
    </dsp:sp>
    <dsp:sp modelId="{FD2E00C4-0198-4767-A0EC-1AE9C4339A75}">
      <dsp:nvSpPr>
        <dsp:cNvPr id="0" name=""/>
        <dsp:cNvSpPr/>
      </dsp:nvSpPr>
      <dsp:spPr>
        <a:xfrm>
          <a:off x="3457889" y="937419"/>
          <a:ext cx="3143249" cy="1885950"/>
        </a:xfrm>
        <a:prstGeom prst="rect">
          <a:avLst/>
        </a:prstGeom>
        <a:solidFill>
          <a:srgbClr val="C15B5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Parent/guardian of a minor Complainant</a:t>
          </a:r>
        </a:p>
      </dsp:txBody>
      <dsp:txXfrm>
        <a:off x="3457889" y="937419"/>
        <a:ext cx="3143249" cy="1885950"/>
      </dsp:txXfrm>
    </dsp:sp>
    <dsp:sp modelId="{06881B57-0FC5-4242-9B8F-47BBAEFD3E80}">
      <dsp:nvSpPr>
        <dsp:cNvPr id="0" name=""/>
        <dsp:cNvSpPr/>
      </dsp:nvSpPr>
      <dsp:spPr>
        <a:xfrm>
          <a:off x="6915149" y="937419"/>
          <a:ext cx="3143249" cy="1885950"/>
        </a:xfrm>
        <a:prstGeom prst="rect">
          <a:avLst/>
        </a:prstGeom>
        <a:solidFill>
          <a:srgbClr val="E23A3A"/>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The Tile IX Coordinator</a:t>
          </a:r>
        </a:p>
      </dsp:txBody>
      <dsp:txXfrm>
        <a:off x="6915149" y="937419"/>
        <a:ext cx="3143249" cy="1885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587D6-77EA-4D9F-9A27-9D9E3A9B365E}">
      <dsp:nvSpPr>
        <dsp:cNvPr id="0" name=""/>
        <dsp:cNvSpPr/>
      </dsp:nvSpPr>
      <dsp:spPr>
        <a:xfrm>
          <a:off x="0" y="0"/>
          <a:ext cx="5927724" cy="3036723"/>
        </a:xfrm>
        <a:prstGeom prst="rect">
          <a:avLst/>
        </a:prstGeom>
        <a:solidFill>
          <a:srgbClr val="D1ACA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The Department believes that </a:t>
          </a:r>
          <a:r>
            <a:rPr lang="en-US" sz="2200" u="sng" kern="1200" dirty="0">
              <a:solidFill>
                <a:schemeClr val="tx1"/>
              </a:solidFill>
            </a:rPr>
            <a:t>recipients (LEAs) are in the best position to designate “reasonably prompt time frames” that balance </a:t>
          </a:r>
          <a:r>
            <a:rPr lang="en-US" sz="2200" kern="1200" dirty="0">
              <a:solidFill>
                <a:schemeClr val="tx1"/>
              </a:solidFill>
            </a:rPr>
            <a:t>the need to conclude Title IX grievance processes promptly with providing the fairness and accuracy that these final regulations require. </a:t>
          </a:r>
        </a:p>
      </dsp:txBody>
      <dsp:txXfrm>
        <a:off x="0" y="0"/>
        <a:ext cx="5927724" cy="3036723"/>
      </dsp:txXfrm>
    </dsp:sp>
    <dsp:sp modelId="{FC18001F-01F8-4A6E-9AD8-63C0F8ADA43C}">
      <dsp:nvSpPr>
        <dsp:cNvPr id="0" name=""/>
        <dsp:cNvSpPr/>
      </dsp:nvSpPr>
      <dsp:spPr>
        <a:xfrm>
          <a:off x="0" y="3188635"/>
          <a:ext cx="5927724" cy="3036723"/>
        </a:xfrm>
        <a:prstGeom prst="rect">
          <a:avLst/>
        </a:prstGeom>
        <a:solidFill>
          <a:srgbClr val="C15B5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This provision does not permit a recipient to conduct a grievance process without a “set” time frame. You are thus required to designate and include in your grievance process what the set time frame will be for each phase of the grievance process (including appeals and any informal resolution process).</a:t>
          </a:r>
        </a:p>
      </dsp:txBody>
      <dsp:txXfrm>
        <a:off x="0" y="3188635"/>
        <a:ext cx="5927724" cy="30367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FBD30-5DCB-4C16-A85F-BD819C45E9FB}">
      <dsp:nvSpPr>
        <dsp:cNvPr id="0" name=""/>
        <dsp:cNvSpPr/>
      </dsp:nvSpPr>
      <dsp:spPr>
        <a:xfrm>
          <a:off x="0" y="937419"/>
          <a:ext cx="3143249" cy="1885950"/>
        </a:xfrm>
        <a:prstGeom prst="rect">
          <a:avLst/>
        </a:prstGeom>
        <a:solidFill>
          <a:srgbClr val="A07C7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Do not describe conduct that meets the definition of sexual harassment</a:t>
          </a:r>
        </a:p>
      </dsp:txBody>
      <dsp:txXfrm>
        <a:off x="0" y="937419"/>
        <a:ext cx="3143249" cy="1885950"/>
      </dsp:txXfrm>
    </dsp:sp>
    <dsp:sp modelId="{FD2E00C4-0198-4767-A0EC-1AE9C4339A75}">
      <dsp:nvSpPr>
        <dsp:cNvPr id="0" name=""/>
        <dsp:cNvSpPr/>
      </dsp:nvSpPr>
      <dsp:spPr>
        <a:xfrm>
          <a:off x="3457889" y="937419"/>
          <a:ext cx="3143249" cy="1885950"/>
        </a:xfrm>
        <a:prstGeom prst="rect">
          <a:avLst/>
        </a:prstGeom>
        <a:solidFill>
          <a:srgbClr val="C15B5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Allege sexual harassment that did not occur in the school’s education program or activity</a:t>
          </a:r>
        </a:p>
      </dsp:txBody>
      <dsp:txXfrm>
        <a:off x="3457889" y="937419"/>
        <a:ext cx="3143249" cy="1885950"/>
      </dsp:txXfrm>
    </dsp:sp>
    <dsp:sp modelId="{06881B57-0FC5-4242-9B8F-47BBAEFD3E80}">
      <dsp:nvSpPr>
        <dsp:cNvPr id="0" name=""/>
        <dsp:cNvSpPr/>
      </dsp:nvSpPr>
      <dsp:spPr>
        <a:xfrm>
          <a:off x="6915149" y="937419"/>
          <a:ext cx="3143249" cy="1885950"/>
        </a:xfrm>
        <a:prstGeom prst="rect">
          <a:avLst/>
        </a:prstGeom>
        <a:solidFill>
          <a:srgbClr val="E23A3A"/>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Allege sexual harassment that did not occur in the United States</a:t>
          </a:r>
        </a:p>
      </dsp:txBody>
      <dsp:txXfrm>
        <a:off x="6915149" y="937419"/>
        <a:ext cx="3143249" cy="18859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1418809" y="9480"/>
          <a:ext cx="1509750" cy="15097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740559" y="331230"/>
          <a:ext cx="866250" cy="866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936184" y="1989480"/>
          <a:ext cx="2475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SUPPORTIVE MEASURES</a:t>
          </a:r>
        </a:p>
      </dsp:txBody>
      <dsp:txXfrm>
        <a:off x="936184" y="1989480"/>
        <a:ext cx="2475000" cy="810000"/>
      </dsp:txXfrm>
    </dsp:sp>
    <dsp:sp modelId="{543C18BC-1989-44B2-9862-C670C61D3452}">
      <dsp:nvSpPr>
        <dsp:cNvPr id="0" name=""/>
        <dsp:cNvSpPr/>
      </dsp:nvSpPr>
      <dsp:spPr>
        <a:xfrm>
          <a:off x="4326934" y="9480"/>
          <a:ext cx="1509750" cy="15097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648684" y="331230"/>
          <a:ext cx="866250" cy="866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844309" y="1989480"/>
          <a:ext cx="2475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respondent accepting responsibility</a:t>
          </a:r>
        </a:p>
      </dsp:txBody>
      <dsp:txXfrm>
        <a:off x="3844309" y="1989480"/>
        <a:ext cx="2475000" cy="810000"/>
      </dsp:txXfrm>
    </dsp:sp>
    <dsp:sp modelId="{5BDDFF18-9AEC-4E5E-B9AA-33D86F01A63E}">
      <dsp:nvSpPr>
        <dsp:cNvPr id="0" name=""/>
        <dsp:cNvSpPr/>
      </dsp:nvSpPr>
      <dsp:spPr>
        <a:xfrm>
          <a:off x="7235059" y="9480"/>
          <a:ext cx="1509750" cy="15097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7556809" y="331230"/>
          <a:ext cx="866250" cy="866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6752434" y="1989480"/>
          <a:ext cx="2475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ALTERNATIVE RESOLUTION</a:t>
          </a:r>
        </a:p>
      </dsp:txBody>
      <dsp:txXfrm>
        <a:off x="6752434" y="1989480"/>
        <a:ext cx="2475000" cy="81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3EA6CE-B2E9-47D0-AA8E-7551B5D8FC61}" type="datetimeFigureOut">
              <a:rPr lang="en-US" smtClean="0"/>
              <a:t>9/24/2021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CAD37D-11B7-4A43-96AC-0356A6127C9D}" type="slidenum">
              <a:rPr lang="en-US" smtClean="0"/>
              <a:t>‹#›</a:t>
            </a:fld>
            <a:endParaRPr lang="en-US"/>
          </a:p>
        </p:txBody>
      </p:sp>
    </p:spTree>
    <p:extLst>
      <p:ext uri="{BB962C8B-B14F-4D97-AF65-F5344CB8AC3E}">
        <p14:creationId xmlns:p14="http://schemas.microsoft.com/office/powerpoint/2010/main" val="113778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https://www.justice.gov/crt/federal-coordination-and-compliance-section-152</a:t>
            </a:r>
          </a:p>
        </p:txBody>
      </p:sp>
      <p:sp>
        <p:nvSpPr>
          <p:cNvPr id="4" name="Slide Number Placeholder 3"/>
          <p:cNvSpPr>
            <a:spLocks noGrp="1"/>
          </p:cNvSpPr>
          <p:nvPr>
            <p:ph type="sldNum" sz="quarter" idx="5"/>
          </p:nvPr>
        </p:nvSpPr>
        <p:spPr/>
        <p:txBody>
          <a:bodyPr/>
          <a:lstStyle/>
          <a:p>
            <a:fld id="{DBCAD37D-11B7-4A43-96AC-0356A6127C9D}" type="slidenum">
              <a:rPr lang="en-US" smtClean="0"/>
              <a:t>9</a:t>
            </a:fld>
            <a:endParaRPr lang="en-US"/>
          </a:p>
        </p:txBody>
      </p:sp>
    </p:spTree>
    <p:extLst>
      <p:ext uri="{BB962C8B-B14F-4D97-AF65-F5344CB8AC3E}">
        <p14:creationId xmlns:p14="http://schemas.microsoft.com/office/powerpoint/2010/main" val="146541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For employees, you can always do paid admin leave.</a:t>
            </a:r>
            <a:endParaRPr lang="en-US" sz="2800" b="0" dirty="0">
              <a:effectLst/>
            </a:endParaRPr>
          </a:p>
        </p:txBody>
      </p:sp>
      <p:sp>
        <p:nvSpPr>
          <p:cNvPr id="4" name="Slide Number Placeholder 3"/>
          <p:cNvSpPr>
            <a:spLocks noGrp="1"/>
          </p:cNvSpPr>
          <p:nvPr>
            <p:ph type="sldNum" sz="quarter" idx="5"/>
          </p:nvPr>
        </p:nvSpPr>
        <p:spPr/>
        <p:txBody>
          <a:bodyPr/>
          <a:lstStyle/>
          <a:p>
            <a:fld id="{DBCAD37D-11B7-4A43-96AC-0356A6127C9D}" type="slidenum">
              <a:rPr lang="en-US" smtClean="0"/>
              <a:t>35</a:t>
            </a:fld>
            <a:endParaRPr lang="en-US"/>
          </a:p>
        </p:txBody>
      </p:sp>
    </p:spTree>
    <p:extLst>
      <p:ext uri="{BB962C8B-B14F-4D97-AF65-F5344CB8AC3E}">
        <p14:creationId xmlns:p14="http://schemas.microsoft.com/office/powerpoint/2010/main" val="796127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A written determination regarding responsibility must be provided to the parties. Among the items required to be included, the determination must include the rationale for the determination of responsibility, any disciplinary sanctions imposed on the respondent and any remedies provided to the complainant.  </a:t>
            </a:r>
            <a:endParaRPr lang="en-US" b="0" dirty="0">
              <a:effectLst/>
            </a:endParaRPr>
          </a:p>
        </p:txBody>
      </p:sp>
      <p:sp>
        <p:nvSpPr>
          <p:cNvPr id="4" name="Slide Number Placeholder 3"/>
          <p:cNvSpPr>
            <a:spLocks noGrp="1"/>
          </p:cNvSpPr>
          <p:nvPr>
            <p:ph type="sldNum" sz="quarter" idx="5"/>
          </p:nvPr>
        </p:nvSpPr>
        <p:spPr/>
        <p:txBody>
          <a:bodyPr/>
          <a:lstStyle/>
          <a:p>
            <a:fld id="{DBCAD37D-11B7-4A43-96AC-0356A6127C9D}" type="slidenum">
              <a:rPr lang="en-US" smtClean="0"/>
              <a:t>37</a:t>
            </a:fld>
            <a:endParaRPr lang="en-US"/>
          </a:p>
        </p:txBody>
      </p:sp>
    </p:spTree>
    <p:extLst>
      <p:ext uri="{BB962C8B-B14F-4D97-AF65-F5344CB8AC3E}">
        <p14:creationId xmlns:p14="http://schemas.microsoft.com/office/powerpoint/2010/main" val="1761599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Document to show not deliberately indifferent.  </a:t>
            </a:r>
            <a:endParaRPr lang="en-US" b="0" dirty="0">
              <a:effectLst/>
            </a:endParaRPr>
          </a:p>
        </p:txBody>
      </p:sp>
      <p:sp>
        <p:nvSpPr>
          <p:cNvPr id="4" name="Slide Number Placeholder 3"/>
          <p:cNvSpPr>
            <a:spLocks noGrp="1"/>
          </p:cNvSpPr>
          <p:nvPr>
            <p:ph type="sldNum" sz="quarter" idx="5"/>
          </p:nvPr>
        </p:nvSpPr>
        <p:spPr/>
        <p:txBody>
          <a:bodyPr/>
          <a:lstStyle/>
          <a:p>
            <a:fld id="{DBCAD37D-11B7-4A43-96AC-0356A6127C9D}" type="slidenum">
              <a:rPr lang="en-US" smtClean="0"/>
              <a:t>38</a:t>
            </a:fld>
            <a:endParaRPr lang="en-US"/>
          </a:p>
        </p:txBody>
      </p:sp>
    </p:spTree>
    <p:extLst>
      <p:ext uri="{BB962C8B-B14F-4D97-AF65-F5344CB8AC3E}">
        <p14:creationId xmlns:p14="http://schemas.microsoft.com/office/powerpoint/2010/main" val="824527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Doesn’t meet SPOO</a:t>
            </a:r>
            <a:endParaRPr lang="en-US" b="0" dirty="0">
              <a:effectLst/>
            </a:endParaRPr>
          </a:p>
        </p:txBody>
      </p:sp>
      <p:sp>
        <p:nvSpPr>
          <p:cNvPr id="4" name="Slide Number Placeholder 3"/>
          <p:cNvSpPr>
            <a:spLocks noGrp="1"/>
          </p:cNvSpPr>
          <p:nvPr>
            <p:ph type="sldNum" sz="quarter" idx="5"/>
          </p:nvPr>
        </p:nvSpPr>
        <p:spPr/>
        <p:txBody>
          <a:bodyPr/>
          <a:lstStyle/>
          <a:p>
            <a:fld id="{DBCAD37D-11B7-4A43-96AC-0356A6127C9D}" type="slidenum">
              <a:rPr lang="en-US" smtClean="0"/>
              <a:t>40</a:t>
            </a:fld>
            <a:endParaRPr lang="en-US"/>
          </a:p>
        </p:txBody>
      </p:sp>
    </p:spTree>
    <p:extLst>
      <p:ext uri="{BB962C8B-B14F-4D97-AF65-F5344CB8AC3E}">
        <p14:creationId xmlns:p14="http://schemas.microsoft.com/office/powerpoint/2010/main" val="2840314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b="0" dirty="0">
              <a:effectLst/>
            </a:endParaRPr>
          </a:p>
        </p:txBody>
      </p:sp>
      <p:sp>
        <p:nvSpPr>
          <p:cNvPr id="4" name="Slide Number Placeholder 3"/>
          <p:cNvSpPr>
            <a:spLocks noGrp="1"/>
          </p:cNvSpPr>
          <p:nvPr>
            <p:ph type="sldNum" sz="quarter" idx="5"/>
          </p:nvPr>
        </p:nvSpPr>
        <p:spPr/>
        <p:txBody>
          <a:bodyPr/>
          <a:lstStyle/>
          <a:p>
            <a:fld id="{DBCAD37D-11B7-4A43-96AC-0356A6127C9D}" type="slidenum">
              <a:rPr lang="en-US" smtClean="0"/>
              <a:t>41</a:t>
            </a:fld>
            <a:endParaRPr lang="en-US"/>
          </a:p>
        </p:txBody>
      </p:sp>
    </p:spTree>
    <p:extLst>
      <p:ext uri="{BB962C8B-B14F-4D97-AF65-F5344CB8AC3E}">
        <p14:creationId xmlns:p14="http://schemas.microsoft.com/office/powerpoint/2010/main" val="1431932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b="0" dirty="0">
              <a:effectLst/>
            </a:endParaRPr>
          </a:p>
        </p:txBody>
      </p:sp>
      <p:sp>
        <p:nvSpPr>
          <p:cNvPr id="4" name="Slide Number Placeholder 3"/>
          <p:cNvSpPr>
            <a:spLocks noGrp="1"/>
          </p:cNvSpPr>
          <p:nvPr>
            <p:ph type="sldNum" sz="quarter" idx="5"/>
          </p:nvPr>
        </p:nvSpPr>
        <p:spPr/>
        <p:txBody>
          <a:bodyPr/>
          <a:lstStyle/>
          <a:p>
            <a:fld id="{DBCAD37D-11B7-4A43-96AC-0356A6127C9D}" type="slidenum">
              <a:rPr lang="en-US" smtClean="0"/>
              <a:t>42</a:t>
            </a:fld>
            <a:endParaRPr lang="en-US"/>
          </a:p>
        </p:txBody>
      </p:sp>
    </p:spTree>
    <p:extLst>
      <p:ext uri="{BB962C8B-B14F-4D97-AF65-F5344CB8AC3E}">
        <p14:creationId xmlns:p14="http://schemas.microsoft.com/office/powerpoint/2010/main" val="3050657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Stalking - more than one occasion, reasonable for safety, etc.</a:t>
            </a:r>
            <a:endParaRPr lang="en-US" sz="1800" b="0" dirty="0">
              <a:effectLst/>
            </a:endParaRPr>
          </a:p>
        </p:txBody>
      </p:sp>
      <p:sp>
        <p:nvSpPr>
          <p:cNvPr id="4" name="Slide Number Placeholder 3"/>
          <p:cNvSpPr>
            <a:spLocks noGrp="1"/>
          </p:cNvSpPr>
          <p:nvPr>
            <p:ph type="sldNum" sz="quarter" idx="5"/>
          </p:nvPr>
        </p:nvSpPr>
        <p:spPr/>
        <p:txBody>
          <a:bodyPr/>
          <a:lstStyle/>
          <a:p>
            <a:fld id="{DBCAD37D-11B7-4A43-96AC-0356A6127C9D}" type="slidenum">
              <a:rPr lang="en-US" smtClean="0"/>
              <a:t>43</a:t>
            </a:fld>
            <a:endParaRPr lang="en-US"/>
          </a:p>
        </p:txBody>
      </p:sp>
    </p:spTree>
    <p:extLst>
      <p:ext uri="{BB962C8B-B14F-4D97-AF65-F5344CB8AC3E}">
        <p14:creationId xmlns:p14="http://schemas.microsoft.com/office/powerpoint/2010/main" val="3916952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b="0" dirty="0">
              <a:effectLst/>
            </a:endParaRPr>
          </a:p>
        </p:txBody>
      </p:sp>
      <p:sp>
        <p:nvSpPr>
          <p:cNvPr id="4" name="Slide Number Placeholder 3"/>
          <p:cNvSpPr>
            <a:spLocks noGrp="1"/>
          </p:cNvSpPr>
          <p:nvPr>
            <p:ph type="sldNum" sz="quarter" idx="5"/>
          </p:nvPr>
        </p:nvSpPr>
        <p:spPr/>
        <p:txBody>
          <a:bodyPr/>
          <a:lstStyle/>
          <a:p>
            <a:fld id="{DBCAD37D-11B7-4A43-96AC-0356A6127C9D}" type="slidenum">
              <a:rPr lang="en-US" smtClean="0"/>
              <a:t>44</a:t>
            </a:fld>
            <a:endParaRPr lang="en-US"/>
          </a:p>
        </p:txBody>
      </p:sp>
    </p:spTree>
    <p:extLst>
      <p:ext uri="{BB962C8B-B14F-4D97-AF65-F5344CB8AC3E}">
        <p14:creationId xmlns:p14="http://schemas.microsoft.com/office/powerpoint/2010/main" val="1661962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0" dirty="0">
              <a:effectLst/>
            </a:endParaRPr>
          </a:p>
        </p:txBody>
      </p:sp>
      <p:sp>
        <p:nvSpPr>
          <p:cNvPr id="4" name="Slide Number Placeholder 3"/>
          <p:cNvSpPr>
            <a:spLocks noGrp="1"/>
          </p:cNvSpPr>
          <p:nvPr>
            <p:ph type="sldNum" sz="quarter" idx="5"/>
          </p:nvPr>
        </p:nvSpPr>
        <p:spPr/>
        <p:txBody>
          <a:bodyPr/>
          <a:lstStyle/>
          <a:p>
            <a:fld id="{DBCAD37D-11B7-4A43-96AC-0356A6127C9D}" type="slidenum">
              <a:rPr lang="en-US" smtClean="0"/>
              <a:t>45</a:t>
            </a:fld>
            <a:endParaRPr lang="en-US"/>
          </a:p>
        </p:txBody>
      </p:sp>
    </p:spTree>
    <p:extLst>
      <p:ext uri="{BB962C8B-B14F-4D97-AF65-F5344CB8AC3E}">
        <p14:creationId xmlns:p14="http://schemas.microsoft.com/office/powerpoint/2010/main" val="1208885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666666"/>
                </a:solidFill>
                <a:effectLst/>
                <a:latin typeface="Helvetica Neue"/>
              </a:rPr>
              <a:t>While mediation is not explicitly discouraged under the new regulations, there are practical considerations for hesitancy on the part of the institution prior to any mediation, even if it is sought by the parties. Parties who are actively hostile, have vastly diverging interests in the outcome or who have exhibited behaviors not conducive to achieving an agreement through dialogue are likely not going to be able to reach agreement in good faith. If litigation or a criminal investigation is likely, there is a risk information shared in the mediation may become disclosable to law enforcement authorities or civil depositions in a manner the parties may not expect. Finally, if the parties are imbalanced by one having an attorney and the other without, concerns of coercion within the mediation are warranted.</a:t>
            </a:r>
            <a:endParaRPr lang="en-US" b="0" dirty="0">
              <a:effectLst/>
            </a:endParaRPr>
          </a:p>
          <a:p>
            <a:pPr rtl="0">
              <a:spcBef>
                <a:spcPts val="0"/>
              </a:spcBef>
              <a:spcAft>
                <a:spcPts val="0"/>
              </a:spcAft>
            </a:pPr>
            <a:br>
              <a:rPr lang="en-US" b="0" dirty="0">
                <a:effectLst/>
              </a:rPr>
            </a:br>
            <a:r>
              <a:rPr lang="en-US" sz="1800" b="0" i="0" u="none" strike="noStrike" dirty="0">
                <a:solidFill>
                  <a:srgbClr val="666666"/>
                </a:solidFill>
                <a:effectLst/>
                <a:latin typeface="Helvetica Neue"/>
              </a:rPr>
              <a:t>Title IX coordinators and other administrators should be careful to utilize these ADR options only when the circumstances have favorable hallmarks of a likely success. These hallmarks include generally agreeable parties, clearly articulated and fair preferred outcomes, open-mindedness, an absence of vendettas or malice and a strong interest in finality or avoiding more formal and intimidating settings for resolution.</a:t>
            </a:r>
            <a:endParaRPr lang="en-US" b="0" dirty="0">
              <a:effectLst/>
            </a:endParaRPr>
          </a:p>
        </p:txBody>
      </p:sp>
      <p:sp>
        <p:nvSpPr>
          <p:cNvPr id="4" name="Slide Number Placeholder 3"/>
          <p:cNvSpPr>
            <a:spLocks noGrp="1"/>
          </p:cNvSpPr>
          <p:nvPr>
            <p:ph type="sldNum" sz="quarter" idx="5"/>
          </p:nvPr>
        </p:nvSpPr>
        <p:spPr/>
        <p:txBody>
          <a:bodyPr/>
          <a:lstStyle/>
          <a:p>
            <a:fld id="{DBCAD37D-11B7-4A43-96AC-0356A6127C9D}" type="slidenum">
              <a:rPr lang="en-US" smtClean="0"/>
              <a:t>47</a:t>
            </a:fld>
            <a:endParaRPr lang="en-US"/>
          </a:p>
        </p:txBody>
      </p:sp>
    </p:spTree>
    <p:extLst>
      <p:ext uri="{BB962C8B-B14F-4D97-AF65-F5344CB8AC3E}">
        <p14:creationId xmlns:p14="http://schemas.microsoft.com/office/powerpoint/2010/main" val="254452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Including locations, events, or circumstances over which the recipient exercised substantial control over both the R and the context in which the SH occurred.</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DBCAD37D-11B7-4A43-96AC-0356A6127C9D}" type="slidenum">
              <a:rPr lang="en-US" smtClean="0"/>
              <a:t>21</a:t>
            </a:fld>
            <a:endParaRPr lang="en-US"/>
          </a:p>
        </p:txBody>
      </p:sp>
    </p:spTree>
    <p:extLst>
      <p:ext uri="{BB962C8B-B14F-4D97-AF65-F5344CB8AC3E}">
        <p14:creationId xmlns:p14="http://schemas.microsoft.com/office/powerpoint/2010/main" val="520567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b="0" dirty="0">
              <a:effectLst/>
            </a:endParaRPr>
          </a:p>
        </p:txBody>
      </p:sp>
      <p:sp>
        <p:nvSpPr>
          <p:cNvPr id="4" name="Slide Number Placeholder 3"/>
          <p:cNvSpPr>
            <a:spLocks noGrp="1"/>
          </p:cNvSpPr>
          <p:nvPr>
            <p:ph type="sldNum" sz="quarter" idx="5"/>
          </p:nvPr>
        </p:nvSpPr>
        <p:spPr/>
        <p:txBody>
          <a:bodyPr/>
          <a:lstStyle/>
          <a:p>
            <a:fld id="{DBCAD37D-11B7-4A43-96AC-0356A6127C9D}" type="slidenum">
              <a:rPr lang="en-US" smtClean="0"/>
              <a:t>52</a:t>
            </a:fld>
            <a:endParaRPr lang="en-US"/>
          </a:p>
        </p:txBody>
      </p:sp>
    </p:spTree>
    <p:extLst>
      <p:ext uri="{BB962C8B-B14F-4D97-AF65-F5344CB8AC3E}">
        <p14:creationId xmlns:p14="http://schemas.microsoft.com/office/powerpoint/2010/main" val="2206632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0" dirty="0">
              <a:effectLst/>
            </a:endParaRPr>
          </a:p>
        </p:txBody>
      </p:sp>
      <p:sp>
        <p:nvSpPr>
          <p:cNvPr id="4" name="Slide Number Placeholder 3"/>
          <p:cNvSpPr>
            <a:spLocks noGrp="1"/>
          </p:cNvSpPr>
          <p:nvPr>
            <p:ph type="sldNum" sz="quarter" idx="5"/>
          </p:nvPr>
        </p:nvSpPr>
        <p:spPr/>
        <p:txBody>
          <a:bodyPr/>
          <a:lstStyle/>
          <a:p>
            <a:fld id="{DBCAD37D-11B7-4A43-96AC-0356A6127C9D}" type="slidenum">
              <a:rPr lang="en-US" smtClean="0"/>
              <a:t>55</a:t>
            </a:fld>
            <a:endParaRPr lang="en-US"/>
          </a:p>
        </p:txBody>
      </p:sp>
    </p:spTree>
    <p:extLst>
      <p:ext uri="{BB962C8B-B14F-4D97-AF65-F5344CB8AC3E}">
        <p14:creationId xmlns:p14="http://schemas.microsoft.com/office/powerpoint/2010/main" val="873226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0" dirty="0">
              <a:effectLst/>
            </a:endParaRPr>
          </a:p>
        </p:txBody>
      </p:sp>
      <p:sp>
        <p:nvSpPr>
          <p:cNvPr id="4" name="Slide Number Placeholder 3"/>
          <p:cNvSpPr>
            <a:spLocks noGrp="1"/>
          </p:cNvSpPr>
          <p:nvPr>
            <p:ph type="sldNum" sz="quarter" idx="5"/>
          </p:nvPr>
        </p:nvSpPr>
        <p:spPr/>
        <p:txBody>
          <a:bodyPr/>
          <a:lstStyle/>
          <a:p>
            <a:fld id="{DBCAD37D-11B7-4A43-96AC-0356A6127C9D}" type="slidenum">
              <a:rPr lang="en-US" smtClean="0"/>
              <a:t>57</a:t>
            </a:fld>
            <a:endParaRPr lang="en-US"/>
          </a:p>
        </p:txBody>
      </p:sp>
    </p:spTree>
    <p:extLst>
      <p:ext uri="{BB962C8B-B14F-4D97-AF65-F5344CB8AC3E}">
        <p14:creationId xmlns:p14="http://schemas.microsoft.com/office/powerpoint/2010/main" val="1689857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0" dirty="0">
              <a:effectLst/>
            </a:endParaRPr>
          </a:p>
        </p:txBody>
      </p:sp>
      <p:sp>
        <p:nvSpPr>
          <p:cNvPr id="4" name="Slide Number Placeholder 3"/>
          <p:cNvSpPr>
            <a:spLocks noGrp="1"/>
          </p:cNvSpPr>
          <p:nvPr>
            <p:ph type="sldNum" sz="quarter" idx="5"/>
          </p:nvPr>
        </p:nvSpPr>
        <p:spPr/>
        <p:txBody>
          <a:bodyPr/>
          <a:lstStyle/>
          <a:p>
            <a:fld id="{DBCAD37D-11B7-4A43-96AC-0356A6127C9D}" type="slidenum">
              <a:rPr lang="en-US" smtClean="0"/>
              <a:t>58</a:t>
            </a:fld>
            <a:endParaRPr lang="en-US"/>
          </a:p>
        </p:txBody>
      </p:sp>
    </p:spTree>
    <p:extLst>
      <p:ext uri="{BB962C8B-B14F-4D97-AF65-F5344CB8AC3E}">
        <p14:creationId xmlns:p14="http://schemas.microsoft.com/office/powerpoint/2010/main" val="1330359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0" dirty="0">
              <a:effectLst/>
            </a:endParaRPr>
          </a:p>
        </p:txBody>
      </p:sp>
      <p:sp>
        <p:nvSpPr>
          <p:cNvPr id="4" name="Slide Number Placeholder 3"/>
          <p:cNvSpPr>
            <a:spLocks noGrp="1"/>
          </p:cNvSpPr>
          <p:nvPr>
            <p:ph type="sldNum" sz="quarter" idx="5"/>
          </p:nvPr>
        </p:nvSpPr>
        <p:spPr/>
        <p:txBody>
          <a:bodyPr/>
          <a:lstStyle/>
          <a:p>
            <a:fld id="{DBCAD37D-11B7-4A43-96AC-0356A6127C9D}" type="slidenum">
              <a:rPr lang="en-US" smtClean="0"/>
              <a:t>59</a:t>
            </a:fld>
            <a:endParaRPr lang="en-US"/>
          </a:p>
        </p:txBody>
      </p:sp>
    </p:spTree>
    <p:extLst>
      <p:ext uri="{BB962C8B-B14F-4D97-AF65-F5344CB8AC3E}">
        <p14:creationId xmlns:p14="http://schemas.microsoft.com/office/powerpoint/2010/main" val="127294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AD37D-11B7-4A43-96AC-0356A6127C9D}" type="slidenum">
              <a:rPr lang="en-US" smtClean="0"/>
              <a:t>22</a:t>
            </a:fld>
            <a:endParaRPr lang="en-US"/>
          </a:p>
        </p:txBody>
      </p:sp>
    </p:spTree>
    <p:extLst>
      <p:ext uri="{BB962C8B-B14F-4D97-AF65-F5344CB8AC3E}">
        <p14:creationId xmlns:p14="http://schemas.microsoft.com/office/powerpoint/2010/main" val="2976844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Must be sent simultaneously to both parties. Schools don’t have to offer informal resolution processes</a:t>
            </a:r>
            <a:r>
              <a:rPr lang="en-US" dirty="0"/>
              <a:t>, but if they choose to it’s important that they are mentioned in initial notice to the parties. OCR offers a Facilitated Resolution Between the Parties (FRBP)</a:t>
            </a: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DBCAD37D-11B7-4A43-96AC-0356A6127C9D}" type="slidenum">
              <a:rPr lang="en-US" smtClean="0"/>
              <a:t>23</a:t>
            </a:fld>
            <a:endParaRPr lang="en-US"/>
          </a:p>
        </p:txBody>
      </p:sp>
    </p:spTree>
    <p:extLst>
      <p:ext uri="{BB962C8B-B14F-4D97-AF65-F5344CB8AC3E}">
        <p14:creationId xmlns:p14="http://schemas.microsoft.com/office/powerpoint/2010/main" val="411976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Always looking at restoring or preserving equal access to the education program/activity</a:t>
            </a:r>
            <a:endParaRPr lang="en-US" b="0" dirty="0">
              <a:effectLst/>
            </a:endParaRPr>
          </a:p>
        </p:txBody>
      </p:sp>
      <p:sp>
        <p:nvSpPr>
          <p:cNvPr id="4" name="Slide Number Placeholder 3"/>
          <p:cNvSpPr>
            <a:spLocks noGrp="1"/>
          </p:cNvSpPr>
          <p:nvPr>
            <p:ph type="sldNum" sz="quarter" idx="5"/>
          </p:nvPr>
        </p:nvSpPr>
        <p:spPr/>
        <p:txBody>
          <a:bodyPr/>
          <a:lstStyle/>
          <a:p>
            <a:fld id="{DBCAD37D-11B7-4A43-96AC-0356A6127C9D}" type="slidenum">
              <a:rPr lang="en-US" smtClean="0"/>
              <a:t>24</a:t>
            </a:fld>
            <a:endParaRPr lang="en-US"/>
          </a:p>
        </p:txBody>
      </p:sp>
    </p:spTree>
    <p:extLst>
      <p:ext uri="{BB962C8B-B14F-4D97-AF65-F5344CB8AC3E}">
        <p14:creationId xmlns:p14="http://schemas.microsoft.com/office/powerpoint/2010/main" val="1817432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b="0" dirty="0">
              <a:effectLst/>
            </a:endParaRPr>
          </a:p>
        </p:txBody>
      </p:sp>
      <p:sp>
        <p:nvSpPr>
          <p:cNvPr id="4" name="Slide Number Placeholder 3"/>
          <p:cNvSpPr>
            <a:spLocks noGrp="1"/>
          </p:cNvSpPr>
          <p:nvPr>
            <p:ph type="sldNum" sz="quarter" idx="5"/>
          </p:nvPr>
        </p:nvSpPr>
        <p:spPr/>
        <p:txBody>
          <a:bodyPr/>
          <a:lstStyle/>
          <a:p>
            <a:fld id="{DBCAD37D-11B7-4A43-96AC-0356A6127C9D}" type="slidenum">
              <a:rPr lang="en-US" smtClean="0"/>
              <a:t>27</a:t>
            </a:fld>
            <a:endParaRPr lang="en-US"/>
          </a:p>
        </p:txBody>
      </p:sp>
    </p:spTree>
    <p:extLst>
      <p:ext uri="{BB962C8B-B14F-4D97-AF65-F5344CB8AC3E}">
        <p14:creationId xmlns:p14="http://schemas.microsoft.com/office/powerpoint/2010/main" val="2282956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What if law enforcement is involved? USDOE believes that </a:t>
            </a:r>
            <a:r>
              <a:rPr lang="en-US" sz="1800" b="1" i="0" u="none" strike="noStrike" dirty="0">
                <a:solidFill>
                  <a:srgbClr val="000000"/>
                </a:solidFill>
                <a:effectLst/>
                <a:latin typeface="Calibri" panose="020F0502020204030204" pitchFamily="34" charset="0"/>
              </a:rPr>
              <a:t>categorically prohibiting delays based on concurrent law enforcement investigations would deprive recipients of flexibility to work effectively and appropriately with law enforcement </a:t>
            </a:r>
            <a:r>
              <a:rPr lang="en-US" sz="1800" b="0" i="0" u="none" strike="noStrike" dirty="0">
                <a:solidFill>
                  <a:srgbClr val="000000"/>
                </a:solidFill>
                <a:effectLst/>
                <a:latin typeface="Calibri" panose="020F0502020204030204" pitchFamily="34" charset="0"/>
              </a:rPr>
              <a:t>where the purpose of both the criminal justice system and the Title IX grievance process is to protect victims of sexual misconduct, and this </a:t>
            </a:r>
            <a:r>
              <a:rPr lang="en-US" sz="1800" b="1" i="0" u="none" strike="noStrike" dirty="0">
                <a:solidFill>
                  <a:srgbClr val="000000"/>
                </a:solidFill>
                <a:effectLst/>
                <a:latin typeface="Calibri" panose="020F0502020204030204" pitchFamily="34" charset="0"/>
              </a:rPr>
              <a:t>discretion is appropriately balanced by not permitting a recipient to apply a delay or extension (even for good cause) that is not “temporary” or “limited.”</a:t>
            </a:r>
            <a:r>
              <a:rPr lang="en-US" sz="1800" b="0" i="0" u="none" strike="noStrike" dirty="0">
                <a:solidFill>
                  <a:srgbClr val="000000"/>
                </a:solidFill>
                <a:effectLst/>
                <a:latin typeface="Calibri" panose="020F0502020204030204" pitchFamily="34" charset="0"/>
              </a:rPr>
              <a:t> For similar reasons, the Department </a:t>
            </a:r>
            <a:r>
              <a:rPr lang="en-US" sz="1800" b="1" i="0" u="none" strike="noStrike" dirty="0">
                <a:solidFill>
                  <a:srgbClr val="000000"/>
                </a:solidFill>
                <a:effectLst/>
                <a:latin typeface="Calibri" panose="020F0502020204030204" pitchFamily="34" charset="0"/>
              </a:rPr>
              <a:t>declines to specify a particular number of days </a:t>
            </a:r>
            <a:r>
              <a:rPr lang="en-US" sz="1800" b="0" i="0" u="none" strike="noStrike" dirty="0">
                <a:solidFill>
                  <a:srgbClr val="000000"/>
                </a:solidFill>
                <a:effectLst/>
                <a:latin typeface="Calibri" panose="020F0502020204030204" pitchFamily="34" charset="0"/>
              </a:rPr>
              <a:t>that constitute “temporary” delays or “limited” extensions of time frames. State laws that do specify such maximum delays may be complied with by recipients without violating these final regulations, because § 106.45(b)(1)(v) </a:t>
            </a:r>
            <a:r>
              <a:rPr lang="en-US" sz="1800" b="1" i="0" u="none" strike="noStrike" dirty="0">
                <a:solidFill>
                  <a:srgbClr val="000000"/>
                </a:solidFill>
                <a:effectLst/>
                <a:latin typeface="Calibri" panose="020F0502020204030204" pitchFamily="34" charset="0"/>
              </a:rPr>
              <a:t>allows but does not require a recipient to implement short-term delays even for good cause</a:t>
            </a:r>
            <a:r>
              <a:rPr lang="en-US" sz="1800" b="0" i="0" u="none" strike="noStrike" dirty="0">
                <a:solidFill>
                  <a:srgbClr val="000000"/>
                </a:solidFill>
                <a:effectLst/>
                <a:latin typeface="Calibri" panose="020F0502020204030204" pitchFamily="34" charset="0"/>
              </a:rPr>
              <a:t>. The Department also reiterates that nothing in the final regulations precludes recipients from offering supportive measures to one or both parties while the grievance process is temporarily delayed, and revised § 106.44(a) </a:t>
            </a:r>
            <a:r>
              <a:rPr lang="en-US" sz="1800" b="1" i="0" u="none" strike="noStrike" dirty="0">
                <a:solidFill>
                  <a:srgbClr val="000000"/>
                </a:solidFill>
                <a:effectLst/>
                <a:latin typeface="Calibri" panose="020F0502020204030204" pitchFamily="34" charset="0"/>
              </a:rPr>
              <a:t>obligates a recipient to offer supportive measures</a:t>
            </a:r>
            <a:r>
              <a:rPr lang="en-US" sz="1800" b="0" i="0" u="none" strike="noStrike" dirty="0">
                <a:solidFill>
                  <a:srgbClr val="000000"/>
                </a:solidFill>
                <a:effectLst/>
                <a:latin typeface="Calibri" panose="020F0502020204030204" pitchFamily="34" charset="0"/>
              </a:rPr>
              <a:t> to complainants, with or without a grievance process pending. </a:t>
            </a:r>
            <a:r>
              <a:rPr lang="en-US" sz="1800" b="1" i="0" u="none" strike="noStrike" dirty="0">
                <a:solidFill>
                  <a:srgbClr val="000000"/>
                </a:solidFill>
                <a:effectLst/>
                <a:latin typeface="Calibri" panose="020F0502020204030204" pitchFamily="34" charset="0"/>
              </a:rPr>
              <a:t>Work with your local law enforcement and district administration to determine appropriate delays.</a:t>
            </a:r>
            <a:endParaRPr lang="en-US" b="0" dirty="0">
              <a:effectLst/>
            </a:endParaRPr>
          </a:p>
        </p:txBody>
      </p:sp>
      <p:sp>
        <p:nvSpPr>
          <p:cNvPr id="4" name="Slide Number Placeholder 3"/>
          <p:cNvSpPr>
            <a:spLocks noGrp="1"/>
          </p:cNvSpPr>
          <p:nvPr>
            <p:ph type="sldNum" sz="quarter" idx="5"/>
          </p:nvPr>
        </p:nvSpPr>
        <p:spPr/>
        <p:txBody>
          <a:bodyPr/>
          <a:lstStyle/>
          <a:p>
            <a:fld id="{DBCAD37D-11B7-4A43-96AC-0356A6127C9D}" type="slidenum">
              <a:rPr lang="en-US" smtClean="0"/>
              <a:t>29</a:t>
            </a:fld>
            <a:endParaRPr lang="en-US"/>
          </a:p>
        </p:txBody>
      </p:sp>
    </p:spTree>
    <p:extLst>
      <p:ext uri="{BB962C8B-B14F-4D97-AF65-F5344CB8AC3E}">
        <p14:creationId xmlns:p14="http://schemas.microsoft.com/office/powerpoint/2010/main" val="3254634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DBCAD37D-11B7-4A43-96AC-0356A6127C9D}" type="slidenum">
              <a:rPr lang="en-US" smtClean="0"/>
              <a:t>30</a:t>
            </a:fld>
            <a:endParaRPr lang="en-US"/>
          </a:p>
        </p:txBody>
      </p:sp>
    </p:spTree>
    <p:extLst>
      <p:ext uri="{BB962C8B-B14F-4D97-AF65-F5344CB8AC3E}">
        <p14:creationId xmlns:p14="http://schemas.microsoft.com/office/powerpoint/2010/main" val="414413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1" i="0" u="none" strike="noStrike" dirty="0">
                <a:solidFill>
                  <a:srgbClr val="000000"/>
                </a:solidFill>
                <a:effectLst/>
                <a:latin typeface="Calibri" panose="020F0502020204030204" pitchFamily="34" charset="0"/>
              </a:rPr>
              <a:t>School can still proceed if they feel dismissal is inappropriate </a:t>
            </a:r>
            <a:r>
              <a:rPr lang="en-US" sz="1800" b="0" i="0" u="none" strike="noStrike" dirty="0">
                <a:solidFill>
                  <a:srgbClr val="000000"/>
                </a:solidFill>
                <a:effectLst/>
                <a:latin typeface="Calibri" panose="020F0502020204030204" pitchFamily="34" charset="0"/>
              </a:rPr>
              <a:t>(Title IX coordinator can sign formal complaint. Will not be treated as Complainant. Needs to remain impartial). </a:t>
            </a:r>
            <a:endParaRPr lang="en-US" b="0" dirty="0">
              <a:effectLst/>
            </a:endParaRPr>
          </a:p>
        </p:txBody>
      </p:sp>
      <p:sp>
        <p:nvSpPr>
          <p:cNvPr id="4" name="Slide Number Placeholder 3"/>
          <p:cNvSpPr>
            <a:spLocks noGrp="1"/>
          </p:cNvSpPr>
          <p:nvPr>
            <p:ph type="sldNum" sz="quarter" idx="5"/>
          </p:nvPr>
        </p:nvSpPr>
        <p:spPr/>
        <p:txBody>
          <a:bodyPr/>
          <a:lstStyle/>
          <a:p>
            <a:fld id="{DBCAD37D-11B7-4A43-96AC-0356A6127C9D}" type="slidenum">
              <a:rPr lang="en-US" smtClean="0"/>
              <a:t>32</a:t>
            </a:fld>
            <a:endParaRPr lang="en-US"/>
          </a:p>
        </p:txBody>
      </p:sp>
    </p:spTree>
    <p:extLst>
      <p:ext uri="{BB962C8B-B14F-4D97-AF65-F5344CB8AC3E}">
        <p14:creationId xmlns:p14="http://schemas.microsoft.com/office/powerpoint/2010/main" val="260172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9/24/2021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9/24/2021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9/24/2021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9/24/2021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9/24/2021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9/24/2021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9/24/2021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9/24/2021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9/24/2021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9/24/2021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2.ed.gov/about/offices/list/ocr/docs/titleix-summary.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atixa.org/" TargetMode="External"/><Relationship Id="rId4" Type="http://schemas.openxmlformats.org/officeDocument/2006/relationships/hyperlink" Target="https://temp.msudenver.edu/weeac/"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secure.munetrix.com/app_assets/docs/school_transparency/Title-IX-Awareness-Training-PPT-HANDOUTS-5376-1625602316-3848.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2.ed.gov/about/offices/list/ocr/docs/titleix-summary.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atixa.org/resources/july-16-2021-time-with-xi-consideration-for-informal-resoluti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atixa.users.membersuite.com/events/858dc040-0078-c73f-d948-639a05c6b73f/detail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525087" y="639097"/>
            <a:ext cx="5017985" cy="3494791"/>
          </a:xfrm>
        </p:spPr>
        <p:txBody>
          <a:bodyPr>
            <a:normAutofit/>
          </a:bodyPr>
          <a:lstStyle/>
          <a:p>
            <a:r>
              <a:rPr lang="en-US" dirty="0"/>
              <a:t>Title IX Coordinator Training</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542109" y="4455620"/>
            <a:ext cx="5574451" cy="2131609"/>
          </a:xfrm>
        </p:spPr>
        <p:txBody>
          <a:bodyPr>
            <a:normAutofit fontScale="92500"/>
          </a:bodyPr>
          <a:lstStyle/>
          <a:p>
            <a:r>
              <a:rPr lang="en-US" sz="2000" dirty="0"/>
              <a:t>What is your role?</a:t>
            </a:r>
          </a:p>
          <a:p>
            <a:endParaRPr lang="en-US" sz="2000" dirty="0"/>
          </a:p>
          <a:p>
            <a:r>
              <a:rPr lang="en-US" sz="2000" dirty="0"/>
              <a:t>Darin Goff</a:t>
            </a:r>
          </a:p>
          <a:p>
            <a:r>
              <a:rPr lang="en-US" sz="2000" dirty="0"/>
              <a:t>Assistant Utah Attorney General</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586A-2969-41E7-9A1E-04D7CB9FDB35}"/>
              </a:ext>
            </a:extLst>
          </p:cNvPr>
          <p:cNvSpPr>
            <a:spLocks noGrp="1"/>
          </p:cNvSpPr>
          <p:nvPr>
            <p:ph type="ctrTitle"/>
          </p:nvPr>
        </p:nvSpPr>
        <p:spPr/>
        <p:txBody>
          <a:bodyPr/>
          <a:lstStyle/>
          <a:p>
            <a:r>
              <a:rPr lang="en-US" dirty="0"/>
              <a:t>Let’s take these </a:t>
            </a:r>
            <a:br>
              <a:rPr lang="en-US" dirty="0"/>
            </a:br>
            <a:r>
              <a:rPr lang="en-US" dirty="0"/>
              <a:t>one at a time…</a:t>
            </a:r>
          </a:p>
        </p:txBody>
      </p:sp>
    </p:spTree>
    <p:extLst>
      <p:ext uri="{BB962C8B-B14F-4D97-AF65-F5344CB8AC3E}">
        <p14:creationId xmlns:p14="http://schemas.microsoft.com/office/powerpoint/2010/main" val="4066544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25845-C2A2-4CB3-952F-FAE9DBDBF45F}"/>
              </a:ext>
            </a:extLst>
          </p:cNvPr>
          <p:cNvSpPr>
            <a:spLocks noGrp="1"/>
          </p:cNvSpPr>
          <p:nvPr>
            <p:ph type="title"/>
          </p:nvPr>
        </p:nvSpPr>
        <p:spPr>
          <a:xfrm>
            <a:off x="643466" y="786383"/>
            <a:ext cx="3517567" cy="3409836"/>
          </a:xfrm>
        </p:spPr>
        <p:txBody>
          <a:bodyPr>
            <a:normAutofit/>
          </a:bodyPr>
          <a:lstStyle/>
          <a:p>
            <a:r>
              <a:rPr lang="en-US" sz="4400" dirty="0"/>
              <a:t>Ensure your process and procedures are compliant!</a:t>
            </a:r>
          </a:p>
        </p:txBody>
      </p:sp>
      <p:graphicFrame>
        <p:nvGraphicFramePr>
          <p:cNvPr id="9" name="Content Placeholder 8">
            <a:extLst>
              <a:ext uri="{FF2B5EF4-FFF2-40B4-BE49-F238E27FC236}">
                <a16:creationId xmlns:a16="http://schemas.microsoft.com/office/drawing/2014/main" id="{A9946E42-1051-4FED-B5AE-DF37342E3B70}"/>
              </a:ext>
            </a:extLst>
          </p:cNvPr>
          <p:cNvGraphicFramePr>
            <a:graphicFrameLocks noGrp="1"/>
          </p:cNvGraphicFramePr>
          <p:nvPr>
            <p:ph idx="1"/>
            <p:extLst>
              <p:ext uri="{D42A27DB-BD31-4B8C-83A1-F6EECF244321}">
                <p14:modId xmlns:p14="http://schemas.microsoft.com/office/powerpoint/2010/main" val="3013577994"/>
              </p:ext>
            </p:extLst>
          </p:nvPr>
        </p:nvGraphicFramePr>
        <p:xfrm>
          <a:off x="5459413" y="350729"/>
          <a:ext cx="5927725" cy="622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4119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AE13B7-37B9-4689-9B34-074C8E73534E}"/>
              </a:ext>
            </a:extLst>
          </p:cNvPr>
          <p:cNvSpPr>
            <a:spLocks noGrp="1"/>
          </p:cNvSpPr>
          <p:nvPr>
            <p:ph type="title"/>
          </p:nvPr>
        </p:nvSpPr>
        <p:spPr/>
        <p:txBody>
          <a:bodyPr/>
          <a:lstStyle/>
          <a:p>
            <a:r>
              <a:rPr lang="en-US" dirty="0"/>
              <a:t>Ten Requirements of Grievance Process</a:t>
            </a:r>
          </a:p>
        </p:txBody>
      </p:sp>
      <p:sp>
        <p:nvSpPr>
          <p:cNvPr id="7" name="Content Placeholder 6">
            <a:extLst>
              <a:ext uri="{FF2B5EF4-FFF2-40B4-BE49-F238E27FC236}">
                <a16:creationId xmlns:a16="http://schemas.microsoft.com/office/drawing/2014/main" id="{CC6AED98-4E42-4646-8162-5FADED473259}"/>
              </a:ext>
            </a:extLst>
          </p:cNvPr>
          <p:cNvSpPr>
            <a:spLocks noGrp="1"/>
          </p:cNvSpPr>
          <p:nvPr>
            <p:ph idx="1"/>
          </p:nvPr>
        </p:nvSpPr>
        <p:spPr>
          <a:xfrm>
            <a:off x="911268" y="2154477"/>
            <a:ext cx="10369464" cy="4146116"/>
          </a:xfrm>
        </p:spPr>
        <p:txBody>
          <a:bodyPr numCol="2">
            <a:noAutofit/>
          </a:bodyPr>
          <a:lstStyle/>
          <a:p>
            <a:pPr marL="749808" lvl="1" indent="-457200">
              <a:buFont typeface="+mj-lt"/>
              <a:buAutoNum type="arabicPeriod"/>
            </a:pPr>
            <a:r>
              <a:rPr lang="en-US" sz="2000" dirty="0"/>
              <a:t>Treat parties equitably</a:t>
            </a:r>
          </a:p>
          <a:p>
            <a:pPr marL="749808" lvl="1" indent="-457200">
              <a:buFont typeface="+mj-lt"/>
              <a:buAutoNum type="arabicPeriod"/>
            </a:pPr>
            <a:r>
              <a:rPr lang="en-US" sz="2000" dirty="0"/>
              <a:t>Objectively evaluate credibility and all relevant evidence</a:t>
            </a:r>
          </a:p>
          <a:p>
            <a:pPr marL="749808" lvl="1" indent="-457200">
              <a:buFont typeface="+mj-lt"/>
              <a:buAutoNum type="arabicPeriod"/>
            </a:pPr>
            <a:r>
              <a:rPr lang="en-US" sz="2000" dirty="0"/>
              <a:t>Train staff and ensure there is no conflict of interest/bias</a:t>
            </a:r>
          </a:p>
          <a:p>
            <a:pPr marL="749808" lvl="1" indent="-457200">
              <a:buFont typeface="+mj-lt"/>
              <a:buAutoNum type="arabicPeriod"/>
            </a:pPr>
            <a:r>
              <a:rPr lang="en-US" sz="2000" dirty="0"/>
              <a:t>Include a presumption that the Respondent is not responsible for alleged conduct</a:t>
            </a:r>
          </a:p>
          <a:p>
            <a:pPr marL="749808" lvl="1" indent="-457200">
              <a:buFont typeface="+mj-lt"/>
              <a:buAutoNum type="arabicPeriod"/>
            </a:pPr>
            <a:r>
              <a:rPr lang="en-US" sz="2000" dirty="0"/>
              <a:t>Establish reasonably prompt timeframes</a:t>
            </a:r>
          </a:p>
          <a:p>
            <a:pPr marL="749808" lvl="1" indent="-457200">
              <a:buFont typeface="+mj-lt"/>
              <a:buAutoNum type="arabicPeriod"/>
            </a:pPr>
            <a:endParaRPr lang="en-US" sz="2000" dirty="0"/>
          </a:p>
          <a:p>
            <a:pPr marL="749808" lvl="1" indent="-457200">
              <a:buFont typeface="+mj-lt"/>
              <a:buAutoNum type="arabicPeriod"/>
            </a:pPr>
            <a:r>
              <a:rPr lang="en-US" sz="2000" dirty="0"/>
              <a:t>Describe/list the range of possible disciplinary sanctions/remedies</a:t>
            </a:r>
          </a:p>
          <a:p>
            <a:pPr marL="749808" lvl="1" indent="-457200">
              <a:buFont typeface="+mj-lt"/>
              <a:buAutoNum type="arabicPeriod"/>
            </a:pPr>
            <a:r>
              <a:rPr lang="en-US" sz="2000" dirty="0"/>
              <a:t>State the standard of evidence (POE or CCE)</a:t>
            </a:r>
          </a:p>
          <a:p>
            <a:pPr marL="749808" lvl="1" indent="-457200">
              <a:buFont typeface="+mj-lt"/>
              <a:buAutoNum type="arabicPeriod"/>
            </a:pPr>
            <a:r>
              <a:rPr lang="en-US" sz="2000" dirty="0"/>
              <a:t>Include the procedures and permissible bases for the parties to appeal</a:t>
            </a:r>
          </a:p>
          <a:p>
            <a:pPr marL="749808" lvl="1" indent="-457200">
              <a:buFont typeface="+mj-lt"/>
              <a:buAutoNum type="arabicPeriod"/>
            </a:pPr>
            <a:r>
              <a:rPr lang="en-US" sz="2000" dirty="0"/>
              <a:t>Describe the range of supportive measures</a:t>
            </a:r>
          </a:p>
          <a:p>
            <a:pPr marL="749808" lvl="1" indent="-457200">
              <a:buFont typeface="+mj-lt"/>
              <a:buAutoNum type="arabicPeriod"/>
            </a:pPr>
            <a:r>
              <a:rPr lang="en-US" sz="2000" dirty="0"/>
              <a:t>Clarify that privileged information will not be used/sought without individual’s consent</a:t>
            </a:r>
          </a:p>
        </p:txBody>
      </p:sp>
    </p:spTree>
    <p:extLst>
      <p:ext uri="{BB962C8B-B14F-4D97-AF65-F5344CB8AC3E}">
        <p14:creationId xmlns:p14="http://schemas.microsoft.com/office/powerpoint/2010/main" val="4190115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9CCCC-87A2-45D6-AE98-2D28F27A9CA2}"/>
              </a:ext>
            </a:extLst>
          </p:cNvPr>
          <p:cNvSpPr>
            <a:spLocks noGrp="1"/>
          </p:cNvSpPr>
          <p:nvPr>
            <p:ph type="ctrTitle"/>
          </p:nvPr>
        </p:nvSpPr>
        <p:spPr/>
        <p:txBody>
          <a:bodyPr/>
          <a:lstStyle/>
          <a:p>
            <a:r>
              <a:rPr lang="en-US"/>
              <a:t>Quiz Time	</a:t>
            </a:r>
            <a:endParaRPr lang="en-US" dirty="0"/>
          </a:p>
        </p:txBody>
      </p:sp>
      <p:sp>
        <p:nvSpPr>
          <p:cNvPr id="3" name="Subtitle 2">
            <a:extLst>
              <a:ext uri="{FF2B5EF4-FFF2-40B4-BE49-F238E27FC236}">
                <a16:creationId xmlns:a16="http://schemas.microsoft.com/office/drawing/2014/main" id="{6671FD74-7983-4437-99F2-96936773736E}"/>
              </a:ext>
            </a:extLst>
          </p:cNvPr>
          <p:cNvSpPr>
            <a:spLocks noGrp="1"/>
          </p:cNvSpPr>
          <p:nvPr>
            <p:ph type="subTitle" idx="1"/>
          </p:nvPr>
        </p:nvSpPr>
        <p:spPr/>
        <p:txBody>
          <a:bodyPr/>
          <a:lstStyle/>
          <a:p>
            <a:r>
              <a:rPr lang="en-US"/>
              <a:t>Tell me what must be in your grievance process</a:t>
            </a:r>
            <a:endParaRPr lang="en-US" dirty="0"/>
          </a:p>
        </p:txBody>
      </p:sp>
      <p:pic>
        <p:nvPicPr>
          <p:cNvPr id="5" name="Graphic 4" descr="Classroom outline">
            <a:extLst>
              <a:ext uri="{FF2B5EF4-FFF2-40B4-BE49-F238E27FC236}">
                <a16:creationId xmlns:a16="http://schemas.microsoft.com/office/drawing/2014/main" id="{8BFA4850-DD66-4F04-9732-434E784198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18328" y="1506254"/>
            <a:ext cx="2163871" cy="2163871"/>
          </a:xfrm>
          <a:prstGeom prst="rect">
            <a:avLst/>
          </a:prstGeom>
        </p:spPr>
      </p:pic>
    </p:spTree>
    <p:extLst>
      <p:ext uri="{BB962C8B-B14F-4D97-AF65-F5344CB8AC3E}">
        <p14:creationId xmlns:p14="http://schemas.microsoft.com/office/powerpoint/2010/main" val="1811518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13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01" name="Straight Connector 13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4102" name="Rectangle 138">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BEC914F-C681-4D89-B6D6-66A75FEE65F7}"/>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5400" dirty="0">
                <a:solidFill>
                  <a:schemeClr val="tx1">
                    <a:lumMod val="85000"/>
                    <a:lumOff val="15000"/>
                  </a:schemeClr>
                </a:solidFill>
              </a:rPr>
              <a:t>Title IX Process Flowchart</a:t>
            </a:r>
          </a:p>
        </p:txBody>
      </p:sp>
      <p:pic>
        <p:nvPicPr>
          <p:cNvPr id="4098" name="Picture 2">
            <a:extLst>
              <a:ext uri="{FF2B5EF4-FFF2-40B4-BE49-F238E27FC236}">
                <a16:creationId xmlns:a16="http://schemas.microsoft.com/office/drawing/2014/main" id="{49304BE0-7817-4F2B-9D4F-4C64F16ECC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80" r="-1" b="-1"/>
          <a:stretch/>
        </p:blipFill>
        <p:spPr bwMode="auto">
          <a:xfrm>
            <a:off x="1101203" y="640081"/>
            <a:ext cx="5977809"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4103" name="Straight Connector 140">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04" name="Rectangle 142">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9701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C51D96C6-6764-489E-999E-D8DED2BED23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53087" y="0"/>
            <a:ext cx="8285825"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570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63746B-C2BF-4BF3-8369-91E2AF942600}"/>
              </a:ext>
            </a:extLst>
          </p:cNvPr>
          <p:cNvSpPr>
            <a:spLocks noGrp="1"/>
          </p:cNvSpPr>
          <p:nvPr>
            <p:ph type="title"/>
          </p:nvPr>
        </p:nvSpPr>
        <p:spPr>
          <a:xfrm>
            <a:off x="325680" y="643467"/>
            <a:ext cx="3391338" cy="5126203"/>
          </a:xfrm>
        </p:spPr>
        <p:txBody>
          <a:bodyPr anchor="ctr">
            <a:normAutofit/>
          </a:bodyPr>
          <a:lstStyle/>
          <a:p>
            <a:pPr algn="r"/>
            <a:r>
              <a:rPr lang="en-US"/>
              <a:t>Who can make a report of sexual harassment? </a:t>
            </a:r>
            <a:endParaRPr lang="en-US" dirty="0"/>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334CC8-3072-4E3C-B593-141AD9BE6F00}"/>
              </a:ext>
            </a:extLst>
          </p:cNvPr>
          <p:cNvSpPr>
            <a:spLocks noGrp="1"/>
          </p:cNvSpPr>
          <p:nvPr>
            <p:ph idx="1"/>
          </p:nvPr>
        </p:nvSpPr>
        <p:spPr>
          <a:xfrm>
            <a:off x="4721079" y="321073"/>
            <a:ext cx="6791894" cy="5147973"/>
          </a:xfrm>
        </p:spPr>
        <p:txBody>
          <a:bodyPr anchor="ctr">
            <a:normAutofit/>
          </a:bodyPr>
          <a:lstStyle/>
          <a:p>
            <a:endParaRPr lang="en-US" dirty="0"/>
          </a:p>
          <a:p>
            <a:r>
              <a:rPr lang="en-US" sz="2400"/>
              <a:t>Anyone can report sexual harassment within a school’s education program or activity, triggering the Title IX Coordinator’s responsibility to act.</a:t>
            </a:r>
          </a:p>
          <a:p>
            <a:endParaRPr lang="en-US" sz="2400"/>
          </a:p>
          <a:p>
            <a:r>
              <a:rPr lang="en-US" sz="2400"/>
              <a:t>Remember, the reporter is not necessarily the Complainant.</a:t>
            </a:r>
          </a:p>
          <a:p>
            <a:endParaRPr lang="en-US" dirty="0"/>
          </a:p>
          <a:p>
            <a:endParaRPr lang="en-US" dirty="0"/>
          </a:p>
        </p:txBody>
      </p:sp>
      <p:sp>
        <p:nvSpPr>
          <p:cNvPr id="12" name="Rectangle 11">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146" name="Picture 2" descr="Icon&#10;&#10;Description automatically generated">
            <a:extLst>
              <a:ext uri="{FF2B5EF4-FFF2-40B4-BE49-F238E27FC236}">
                <a16:creationId xmlns:a16="http://schemas.microsoft.com/office/drawing/2014/main" id="{352181BB-4C67-46D1-9E6F-BD0E9F4AB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162816" y="4126704"/>
            <a:ext cx="1706983" cy="170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803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289DCEA-CB7B-4CEA-BA7A-74831491B755}"/>
              </a:ext>
            </a:extLst>
          </p:cNvPr>
          <p:cNvSpPr>
            <a:spLocks noGrp="1"/>
          </p:cNvSpPr>
          <p:nvPr>
            <p:ph type="title"/>
          </p:nvPr>
        </p:nvSpPr>
        <p:spPr>
          <a:xfrm>
            <a:off x="1097279" y="286603"/>
            <a:ext cx="10338983" cy="1618397"/>
          </a:xfrm>
        </p:spPr>
        <p:txBody>
          <a:bodyPr anchor="ctr">
            <a:noAutofit/>
          </a:bodyPr>
          <a:lstStyle/>
          <a:p>
            <a:pPr algn="ctr"/>
            <a:r>
              <a:rPr lang="en-US" sz="3800" b="1" dirty="0">
                <a:solidFill>
                  <a:srgbClr val="FFFFFF"/>
                </a:solidFill>
              </a:rPr>
              <a:t>Actual Knowledge </a:t>
            </a:r>
            <a:br>
              <a:rPr lang="en-US" sz="3800" dirty="0">
                <a:solidFill>
                  <a:srgbClr val="FFFFFF"/>
                </a:solidFill>
              </a:rPr>
            </a:br>
            <a:r>
              <a:rPr lang="en-US" sz="3800" dirty="0">
                <a:solidFill>
                  <a:srgbClr val="FFFFFF"/>
                </a:solidFill>
              </a:rPr>
              <a:t>When are you on actual notice and what should you do? </a:t>
            </a:r>
          </a:p>
        </p:txBody>
      </p:sp>
      <p:sp>
        <p:nvSpPr>
          <p:cNvPr id="3" name="Content Placeholder 2">
            <a:extLst>
              <a:ext uri="{FF2B5EF4-FFF2-40B4-BE49-F238E27FC236}">
                <a16:creationId xmlns:a16="http://schemas.microsoft.com/office/drawing/2014/main" id="{6F7F6A12-EEAB-4CCA-B033-2624A269DB25}"/>
              </a:ext>
            </a:extLst>
          </p:cNvPr>
          <p:cNvSpPr>
            <a:spLocks noGrp="1"/>
          </p:cNvSpPr>
          <p:nvPr>
            <p:ph idx="1"/>
          </p:nvPr>
        </p:nvSpPr>
        <p:spPr>
          <a:xfrm>
            <a:off x="1096963" y="2876110"/>
            <a:ext cx="10058400" cy="3193294"/>
          </a:xfrm>
        </p:spPr>
        <p:txBody>
          <a:bodyPr>
            <a:normAutofit/>
          </a:bodyPr>
          <a:lstStyle/>
          <a:p>
            <a:r>
              <a:rPr lang="en-US" sz="2400" dirty="0"/>
              <a:t>K-12 schools are deemed to be on notice when </a:t>
            </a:r>
            <a:r>
              <a:rPr lang="en-US" sz="2400" b="1" i="1" u="sng" dirty="0"/>
              <a:t>any</a:t>
            </a:r>
            <a:r>
              <a:rPr lang="en-US" sz="2400" dirty="0"/>
              <a:t> employee has notice of allegations of sexual harassment (as defined in §106.30). Such notice triggers the LEA's response obligations and liability if the LEA does not act appropriately.</a:t>
            </a:r>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6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289DCEA-CB7B-4CEA-BA7A-74831491B755}"/>
              </a:ext>
            </a:extLst>
          </p:cNvPr>
          <p:cNvSpPr>
            <a:spLocks noGrp="1"/>
          </p:cNvSpPr>
          <p:nvPr>
            <p:ph type="title"/>
          </p:nvPr>
        </p:nvSpPr>
        <p:spPr>
          <a:xfrm>
            <a:off x="1097279" y="286603"/>
            <a:ext cx="10338983" cy="1618397"/>
          </a:xfrm>
        </p:spPr>
        <p:txBody>
          <a:bodyPr anchor="ctr">
            <a:noAutofit/>
          </a:bodyPr>
          <a:lstStyle/>
          <a:p>
            <a:pPr algn="ctr"/>
            <a:r>
              <a:rPr lang="en-US" sz="4800" dirty="0">
                <a:solidFill>
                  <a:srgbClr val="FFFFFF"/>
                </a:solidFill>
              </a:rPr>
              <a:t>Obligations Upon Notice</a:t>
            </a:r>
          </a:p>
        </p:txBody>
      </p:sp>
      <p:sp>
        <p:nvSpPr>
          <p:cNvPr id="3" name="Content Placeholder 2">
            <a:extLst>
              <a:ext uri="{FF2B5EF4-FFF2-40B4-BE49-F238E27FC236}">
                <a16:creationId xmlns:a16="http://schemas.microsoft.com/office/drawing/2014/main" id="{6F7F6A12-EEAB-4CCA-B033-2624A269DB25}"/>
              </a:ext>
            </a:extLst>
          </p:cNvPr>
          <p:cNvSpPr>
            <a:spLocks noGrp="1"/>
          </p:cNvSpPr>
          <p:nvPr>
            <p:ph idx="1"/>
          </p:nvPr>
        </p:nvSpPr>
        <p:spPr>
          <a:xfrm>
            <a:off x="1225044" y="2154476"/>
            <a:ext cx="10058400" cy="4371583"/>
          </a:xfrm>
        </p:spPr>
        <p:txBody>
          <a:bodyPr>
            <a:normAutofit/>
          </a:bodyPr>
          <a:lstStyle/>
          <a:p>
            <a:r>
              <a:rPr lang="en-US" dirty="0"/>
              <a:t>Once a school has “actual knowledge” of sexual harassment or allegations of sexual harassment, that activates the LEA’s legal obligation to respond promptly in a manner that is not deliberately indifferent.</a:t>
            </a:r>
          </a:p>
          <a:p>
            <a:endParaRPr lang="en-US" sz="100" dirty="0"/>
          </a:p>
          <a:p>
            <a:r>
              <a:rPr lang="en-US" dirty="0"/>
              <a:t>A school must treat a person as a Complainant any time the school has notice that the person is alleged to be the victim of conduct that could constitute sexual harassment (regardless of whether that person or a third party reported the sexual harassment), and irrespective of whether the Complainant chooses to file a formal complaint.</a:t>
            </a:r>
          </a:p>
          <a:p>
            <a:endParaRPr lang="en-US" sz="100" dirty="0"/>
          </a:p>
          <a:p>
            <a:r>
              <a:rPr lang="en-US" dirty="0"/>
              <a:t>There is no time limit or statute of limitations on a Complainant’s decision to file a formal complaint. </a:t>
            </a:r>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6506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EFB6-25E2-48C9-98D0-8CE1D8F8A293}"/>
              </a:ext>
            </a:extLst>
          </p:cNvPr>
          <p:cNvSpPr>
            <a:spLocks noGrp="1"/>
          </p:cNvSpPr>
          <p:nvPr>
            <p:ph type="title"/>
          </p:nvPr>
        </p:nvSpPr>
        <p:spPr/>
        <p:txBody>
          <a:bodyPr/>
          <a:lstStyle/>
          <a:p>
            <a:r>
              <a:rPr lang="en-US" dirty="0"/>
              <a:t>What is the definition of sexual harassment? </a:t>
            </a:r>
          </a:p>
        </p:txBody>
      </p:sp>
      <p:sp>
        <p:nvSpPr>
          <p:cNvPr id="3" name="Content Placeholder 2">
            <a:extLst>
              <a:ext uri="{FF2B5EF4-FFF2-40B4-BE49-F238E27FC236}">
                <a16:creationId xmlns:a16="http://schemas.microsoft.com/office/drawing/2014/main" id="{28AE83AF-EACA-4739-A379-55EAAF1D26E2}"/>
              </a:ext>
            </a:extLst>
          </p:cNvPr>
          <p:cNvSpPr>
            <a:spLocks noGrp="1"/>
          </p:cNvSpPr>
          <p:nvPr>
            <p:ph idx="1"/>
          </p:nvPr>
        </p:nvSpPr>
        <p:spPr>
          <a:xfrm>
            <a:off x="1097280" y="2183357"/>
            <a:ext cx="10058400" cy="4079657"/>
          </a:xfrm>
        </p:spPr>
        <p:txBody>
          <a:bodyPr>
            <a:normAutofit/>
          </a:bodyPr>
          <a:lstStyle/>
          <a:p>
            <a:r>
              <a:rPr lang="en-US" dirty="0"/>
              <a:t>Conduct on the basis of sex that satisfies one or more of the following: </a:t>
            </a:r>
          </a:p>
          <a:p>
            <a:endParaRPr lang="en-US" sz="200" dirty="0"/>
          </a:p>
          <a:p>
            <a:pPr>
              <a:buFont typeface="Wingdings" panose="05000000000000000000" pitchFamily="2" charset="2"/>
              <a:buChar char="q"/>
            </a:pPr>
            <a:r>
              <a:rPr lang="en-US" dirty="0"/>
              <a:t> An employee of the LEA conditioning the provision of an aid, benefit, or service of the district on an individual’s participation in unwelcome sexual conduct (quid pro quo);</a:t>
            </a:r>
          </a:p>
          <a:p>
            <a:pPr>
              <a:buFont typeface="Wingdings" panose="05000000000000000000" pitchFamily="2" charset="2"/>
              <a:buChar char="q"/>
            </a:pPr>
            <a:r>
              <a:rPr lang="en-US" dirty="0"/>
              <a:t> Unwelcome conduct determined by a reasonable person to be so severe, pervasive, AND objectively offensive that it effectively denies a person equal access to the school’s education program or activity; and</a:t>
            </a:r>
          </a:p>
          <a:p>
            <a:pPr>
              <a:buFont typeface="Wingdings" panose="05000000000000000000" pitchFamily="2" charset="2"/>
              <a:buChar char="q"/>
            </a:pPr>
            <a:r>
              <a:rPr lang="en-US" dirty="0"/>
              <a:t> Conduct that could be considered sexual assault, dating violence, domestic violence, and/or stalking.</a:t>
            </a:r>
          </a:p>
          <a:p>
            <a:endParaRPr lang="en-US" dirty="0"/>
          </a:p>
        </p:txBody>
      </p:sp>
    </p:spTree>
    <p:extLst>
      <p:ext uri="{BB962C8B-B14F-4D97-AF65-F5344CB8AC3E}">
        <p14:creationId xmlns:p14="http://schemas.microsoft.com/office/powerpoint/2010/main" val="2268739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r>
              <a:rPr lang="en-US" dirty="0"/>
              <a:t>Overview</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148595594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522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9CCCC-87A2-45D6-AE98-2D28F27A9CA2}"/>
              </a:ext>
            </a:extLst>
          </p:cNvPr>
          <p:cNvSpPr>
            <a:spLocks noGrp="1"/>
          </p:cNvSpPr>
          <p:nvPr>
            <p:ph type="ctrTitle"/>
          </p:nvPr>
        </p:nvSpPr>
        <p:spPr/>
        <p:txBody>
          <a:bodyPr/>
          <a:lstStyle/>
          <a:p>
            <a:r>
              <a:rPr lang="en-US" dirty="0"/>
              <a:t>Quiz Time	</a:t>
            </a:r>
          </a:p>
        </p:txBody>
      </p:sp>
      <p:sp>
        <p:nvSpPr>
          <p:cNvPr id="3" name="Subtitle 2">
            <a:extLst>
              <a:ext uri="{FF2B5EF4-FFF2-40B4-BE49-F238E27FC236}">
                <a16:creationId xmlns:a16="http://schemas.microsoft.com/office/drawing/2014/main" id="{6671FD74-7983-4437-99F2-96936773736E}"/>
              </a:ext>
            </a:extLst>
          </p:cNvPr>
          <p:cNvSpPr>
            <a:spLocks noGrp="1"/>
          </p:cNvSpPr>
          <p:nvPr>
            <p:ph type="subTitle" idx="1"/>
          </p:nvPr>
        </p:nvSpPr>
        <p:spPr/>
        <p:txBody>
          <a:bodyPr/>
          <a:lstStyle/>
          <a:p>
            <a:r>
              <a:rPr lang="en-US" dirty="0"/>
              <a:t>What constitutes sexual harassment? </a:t>
            </a:r>
          </a:p>
        </p:txBody>
      </p:sp>
      <p:pic>
        <p:nvPicPr>
          <p:cNvPr id="4" name="Graphic 3" descr="Classroom outline">
            <a:extLst>
              <a:ext uri="{FF2B5EF4-FFF2-40B4-BE49-F238E27FC236}">
                <a16:creationId xmlns:a16="http://schemas.microsoft.com/office/drawing/2014/main" id="{75260A69-7C6B-42EA-9C4D-CAC1BF6335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18328" y="1506254"/>
            <a:ext cx="2163871" cy="2163871"/>
          </a:xfrm>
          <a:prstGeom prst="rect">
            <a:avLst/>
          </a:prstGeom>
        </p:spPr>
      </p:pic>
    </p:spTree>
    <p:extLst>
      <p:ext uri="{BB962C8B-B14F-4D97-AF65-F5344CB8AC3E}">
        <p14:creationId xmlns:p14="http://schemas.microsoft.com/office/powerpoint/2010/main" val="917468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49AD-3081-4A63-8FCF-4AC4EAF5B412}"/>
              </a:ext>
            </a:extLst>
          </p:cNvPr>
          <p:cNvSpPr>
            <a:spLocks noGrp="1"/>
          </p:cNvSpPr>
          <p:nvPr>
            <p:ph type="title"/>
          </p:nvPr>
        </p:nvSpPr>
        <p:spPr/>
        <p:txBody>
          <a:bodyPr/>
          <a:lstStyle/>
          <a:p>
            <a:r>
              <a:rPr lang="en-US" dirty="0"/>
              <a:t>Intake</a:t>
            </a:r>
          </a:p>
        </p:txBody>
      </p:sp>
      <p:sp>
        <p:nvSpPr>
          <p:cNvPr id="3" name="Content Placeholder 2">
            <a:extLst>
              <a:ext uri="{FF2B5EF4-FFF2-40B4-BE49-F238E27FC236}">
                <a16:creationId xmlns:a16="http://schemas.microsoft.com/office/drawing/2014/main" id="{624DB7D0-B8B1-4340-A1AB-FD58900EB306}"/>
              </a:ext>
            </a:extLst>
          </p:cNvPr>
          <p:cNvSpPr>
            <a:spLocks noGrp="1"/>
          </p:cNvSpPr>
          <p:nvPr>
            <p:ph idx="1"/>
          </p:nvPr>
        </p:nvSpPr>
        <p:spPr/>
        <p:txBody>
          <a:bodyPr>
            <a:normAutofit/>
          </a:bodyPr>
          <a:lstStyle/>
          <a:p>
            <a:r>
              <a:rPr lang="en-US" dirty="0"/>
              <a:t>An intake interview should be conducted with the Complainant to determine if the allegations fall under the purview of Title IX: </a:t>
            </a:r>
          </a:p>
          <a:p>
            <a:endParaRPr lang="en-US" sz="200" dirty="0"/>
          </a:p>
          <a:p>
            <a:pPr>
              <a:buFont typeface="Wingdings" panose="05000000000000000000" pitchFamily="2" charset="2"/>
              <a:buChar char="q"/>
            </a:pPr>
            <a:r>
              <a:rPr lang="en-US" dirty="0"/>
              <a:t> Did the alleged incident occur within the school’s educational program or activity?</a:t>
            </a:r>
          </a:p>
          <a:p>
            <a:pPr>
              <a:buFont typeface="Wingdings" panose="05000000000000000000" pitchFamily="2" charset="2"/>
              <a:buChar char="q"/>
            </a:pPr>
            <a:r>
              <a:rPr lang="en-US" dirty="0"/>
              <a:t>Is the individual who was alleged to have been harmed participating in/trying to participate in the school’s educational program or activity?</a:t>
            </a:r>
          </a:p>
          <a:p>
            <a:pPr>
              <a:buFont typeface="Wingdings" panose="05000000000000000000" pitchFamily="2" charset="2"/>
              <a:buChar char="q"/>
            </a:pPr>
            <a:r>
              <a:rPr lang="en-US" dirty="0"/>
              <a:t>Does the alleged behavior (if true) fall within the definition of sexual harassment in §106.30?</a:t>
            </a:r>
          </a:p>
          <a:p>
            <a:pPr>
              <a:buFont typeface="Wingdings" panose="05000000000000000000" pitchFamily="2" charset="2"/>
              <a:buChar char="q"/>
            </a:pPr>
            <a:r>
              <a:rPr lang="en-US" dirty="0"/>
              <a:t>Did the alleged behavior occur within the United States?</a:t>
            </a:r>
          </a:p>
          <a:p>
            <a:pPr>
              <a:buFont typeface="Wingdings" panose="05000000000000000000" pitchFamily="2" charset="2"/>
              <a:buChar char="q"/>
            </a:pPr>
            <a:endParaRPr lang="en-US" dirty="0"/>
          </a:p>
          <a:p>
            <a:pPr marL="0" indent="0">
              <a:buNone/>
            </a:pPr>
            <a:endParaRPr lang="en-US" dirty="0"/>
          </a:p>
        </p:txBody>
      </p:sp>
    </p:spTree>
    <p:extLst>
      <p:ext uri="{BB962C8B-B14F-4D97-AF65-F5344CB8AC3E}">
        <p14:creationId xmlns:p14="http://schemas.microsoft.com/office/powerpoint/2010/main" val="1503484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49AD-3081-4A63-8FCF-4AC4EAF5B412}"/>
              </a:ext>
            </a:extLst>
          </p:cNvPr>
          <p:cNvSpPr>
            <a:spLocks noGrp="1"/>
          </p:cNvSpPr>
          <p:nvPr>
            <p:ph type="title"/>
          </p:nvPr>
        </p:nvSpPr>
        <p:spPr/>
        <p:txBody>
          <a:bodyPr/>
          <a:lstStyle/>
          <a:p>
            <a:r>
              <a:rPr lang="en-US" dirty="0"/>
              <a:t>Inform</a:t>
            </a:r>
          </a:p>
        </p:txBody>
      </p:sp>
      <p:sp>
        <p:nvSpPr>
          <p:cNvPr id="3" name="Content Placeholder 2">
            <a:extLst>
              <a:ext uri="{FF2B5EF4-FFF2-40B4-BE49-F238E27FC236}">
                <a16:creationId xmlns:a16="http://schemas.microsoft.com/office/drawing/2014/main" id="{624DB7D0-B8B1-4340-A1AB-FD58900EB306}"/>
              </a:ext>
            </a:extLst>
          </p:cNvPr>
          <p:cNvSpPr>
            <a:spLocks noGrp="1"/>
          </p:cNvSpPr>
          <p:nvPr>
            <p:ph idx="1"/>
          </p:nvPr>
        </p:nvSpPr>
        <p:spPr>
          <a:xfrm>
            <a:off x="1097280" y="2308617"/>
            <a:ext cx="10058400" cy="3760891"/>
          </a:xfrm>
        </p:spPr>
        <p:txBody>
          <a:bodyPr>
            <a:normAutofit/>
          </a:bodyPr>
          <a:lstStyle/>
          <a:p>
            <a:pPr>
              <a:buFont typeface="Wingdings" panose="05000000000000000000" pitchFamily="2" charset="2"/>
              <a:buChar char="q"/>
            </a:pPr>
            <a:r>
              <a:rPr lang="en-US" sz="2200" dirty="0"/>
              <a:t> The Title IX Coordinator must promptly contact the Complainant (if the report was made by someone else) to discuss the availability of supportive measures, which are available with or without the filing of a formal complaint; </a:t>
            </a:r>
          </a:p>
          <a:p>
            <a:pPr marL="0" indent="0">
              <a:buNone/>
            </a:pPr>
            <a:endParaRPr lang="en-US" sz="200" dirty="0"/>
          </a:p>
          <a:p>
            <a:pPr lvl="1">
              <a:buFont typeface="Wingdings" panose="05000000000000000000" pitchFamily="2" charset="2"/>
              <a:buChar char="q"/>
            </a:pPr>
            <a:r>
              <a:rPr lang="en-US" sz="2000" dirty="0"/>
              <a:t>Consider the Complainant’s wishes with respect to supportive measures.</a:t>
            </a:r>
          </a:p>
          <a:p>
            <a:pPr marL="201168" lvl="1" indent="0">
              <a:buNone/>
            </a:pPr>
            <a:endParaRPr lang="en-US" sz="300" dirty="0"/>
          </a:p>
          <a:p>
            <a:pPr>
              <a:buFont typeface="Wingdings" panose="05000000000000000000" pitchFamily="2" charset="2"/>
              <a:buChar char="q"/>
            </a:pPr>
            <a:r>
              <a:rPr lang="en-US" sz="2400" dirty="0"/>
              <a:t> </a:t>
            </a:r>
            <a:r>
              <a:rPr lang="en-US" sz="2200" dirty="0"/>
              <a:t>Explain to the Complainant the process for filing a formal complaint and the grievance process.</a:t>
            </a:r>
          </a:p>
        </p:txBody>
      </p:sp>
    </p:spTree>
    <p:extLst>
      <p:ext uri="{BB962C8B-B14F-4D97-AF65-F5344CB8AC3E}">
        <p14:creationId xmlns:p14="http://schemas.microsoft.com/office/powerpoint/2010/main" val="4163708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AE13B7-37B9-4689-9B34-074C8E73534E}"/>
              </a:ext>
            </a:extLst>
          </p:cNvPr>
          <p:cNvSpPr>
            <a:spLocks noGrp="1"/>
          </p:cNvSpPr>
          <p:nvPr>
            <p:ph type="title"/>
          </p:nvPr>
        </p:nvSpPr>
        <p:spPr/>
        <p:txBody>
          <a:bodyPr/>
          <a:lstStyle/>
          <a:p>
            <a:r>
              <a:rPr lang="en-US" dirty="0"/>
              <a:t>Information given to the Complainant about the process should include: </a:t>
            </a:r>
          </a:p>
        </p:txBody>
      </p:sp>
      <p:sp>
        <p:nvSpPr>
          <p:cNvPr id="7" name="Content Placeholder 6">
            <a:extLst>
              <a:ext uri="{FF2B5EF4-FFF2-40B4-BE49-F238E27FC236}">
                <a16:creationId xmlns:a16="http://schemas.microsoft.com/office/drawing/2014/main" id="{CC6AED98-4E42-4646-8162-5FADED473259}"/>
              </a:ext>
            </a:extLst>
          </p:cNvPr>
          <p:cNvSpPr>
            <a:spLocks noGrp="1"/>
          </p:cNvSpPr>
          <p:nvPr>
            <p:ph idx="1"/>
          </p:nvPr>
        </p:nvSpPr>
        <p:spPr>
          <a:xfrm>
            <a:off x="911268" y="2154477"/>
            <a:ext cx="10369464" cy="4146116"/>
          </a:xfrm>
        </p:spPr>
        <p:txBody>
          <a:bodyPr numCol="2">
            <a:noAutofit/>
          </a:bodyPr>
          <a:lstStyle/>
          <a:p>
            <a:pPr marL="635508" lvl="1" indent="-342900">
              <a:buFont typeface="Wingdings" panose="05000000000000000000" pitchFamily="2" charset="2"/>
              <a:buChar char="§"/>
            </a:pPr>
            <a:r>
              <a:rPr lang="en-US" sz="2000" dirty="0"/>
              <a:t>the policies/procedures containing the Title IX grievance process;</a:t>
            </a:r>
          </a:p>
          <a:p>
            <a:pPr marL="635508" lvl="1" indent="-342900">
              <a:buFont typeface="Wingdings" panose="05000000000000000000" pitchFamily="2" charset="2"/>
              <a:buChar char="§"/>
            </a:pPr>
            <a:r>
              <a:rPr lang="en-US" sz="2000" dirty="0"/>
              <a:t>explanation of behaviors that would constitute sexual harassment and/or any code of conduct violations; </a:t>
            </a:r>
          </a:p>
          <a:p>
            <a:pPr marL="635508" lvl="1" indent="-342900">
              <a:buFont typeface="Wingdings" panose="05000000000000000000" pitchFamily="2" charset="2"/>
              <a:buChar char="§"/>
            </a:pPr>
            <a:r>
              <a:rPr lang="en-US" sz="2000" dirty="0"/>
              <a:t>that the Respondent is presumed not responsible and that both parties have equal rights and protections; </a:t>
            </a:r>
          </a:p>
          <a:p>
            <a:pPr marL="635508" lvl="1" indent="-342900">
              <a:buFont typeface="Wingdings" panose="05000000000000000000" pitchFamily="2" charset="2"/>
              <a:buChar char="§"/>
            </a:pPr>
            <a:r>
              <a:rPr lang="en-US" sz="2000" dirty="0"/>
              <a:t>that the parties are entitled to an advisor of their choice; </a:t>
            </a:r>
          </a:p>
          <a:p>
            <a:pPr marL="635508" lvl="1" indent="-342900">
              <a:buFont typeface="Wingdings" panose="05000000000000000000" pitchFamily="2" charset="2"/>
              <a:buChar char="§"/>
            </a:pPr>
            <a:r>
              <a:rPr lang="en-US" sz="2000" dirty="0"/>
              <a:t>that both parties will have an opportunity to inspect and review evidence;</a:t>
            </a:r>
          </a:p>
          <a:p>
            <a:pPr marL="635508" lvl="1" indent="-342900">
              <a:buFont typeface="Wingdings" panose="05000000000000000000" pitchFamily="2" charset="2"/>
              <a:buChar char="§"/>
            </a:pPr>
            <a:r>
              <a:rPr lang="en-US" sz="2000" dirty="0"/>
              <a:t>that retaliation for participating in the Title IX grievance process is prohibited;</a:t>
            </a:r>
          </a:p>
          <a:p>
            <a:pPr marL="635508" lvl="1" indent="-342900">
              <a:buFont typeface="Wingdings" panose="05000000000000000000" pitchFamily="2" charset="2"/>
              <a:buChar char="§"/>
            </a:pPr>
            <a:r>
              <a:rPr lang="en-US" sz="2000" dirty="0"/>
              <a:t>an explanation that the parties can choose to engage in informal resolution instead of a formal grievance process;</a:t>
            </a:r>
          </a:p>
          <a:p>
            <a:pPr marL="635508" lvl="1" indent="-342900">
              <a:buFont typeface="Wingdings" panose="05000000000000000000" pitchFamily="2" charset="2"/>
              <a:buChar char="§"/>
            </a:pPr>
            <a:r>
              <a:rPr lang="en-US" sz="2000" dirty="0"/>
              <a:t>the range of possible remedies and/or disciplinary sanctions following a determination of responsibility; and</a:t>
            </a:r>
          </a:p>
          <a:p>
            <a:pPr marL="635508" lvl="1" indent="-342900">
              <a:buFont typeface="Wingdings" panose="05000000000000000000" pitchFamily="2" charset="2"/>
              <a:buChar char="§"/>
            </a:pPr>
            <a:r>
              <a:rPr lang="en-US" sz="2000" dirty="0"/>
              <a:t>the standard of evidence that will be used to reach a determination. </a:t>
            </a:r>
          </a:p>
        </p:txBody>
      </p:sp>
    </p:spTree>
    <p:extLst>
      <p:ext uri="{BB962C8B-B14F-4D97-AF65-F5344CB8AC3E}">
        <p14:creationId xmlns:p14="http://schemas.microsoft.com/office/powerpoint/2010/main" val="1378746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AE13B7-37B9-4689-9B34-074C8E73534E}"/>
              </a:ext>
            </a:extLst>
          </p:cNvPr>
          <p:cNvSpPr>
            <a:spLocks noGrp="1"/>
          </p:cNvSpPr>
          <p:nvPr>
            <p:ph type="title"/>
          </p:nvPr>
        </p:nvSpPr>
        <p:spPr/>
        <p:txBody>
          <a:bodyPr/>
          <a:lstStyle/>
          <a:p>
            <a:r>
              <a:rPr lang="en-US" dirty="0"/>
              <a:t>Examples of supportive measures</a:t>
            </a:r>
          </a:p>
        </p:txBody>
      </p:sp>
      <p:sp>
        <p:nvSpPr>
          <p:cNvPr id="7" name="Content Placeholder 6">
            <a:extLst>
              <a:ext uri="{FF2B5EF4-FFF2-40B4-BE49-F238E27FC236}">
                <a16:creationId xmlns:a16="http://schemas.microsoft.com/office/drawing/2014/main" id="{CC6AED98-4E42-4646-8162-5FADED473259}"/>
              </a:ext>
            </a:extLst>
          </p:cNvPr>
          <p:cNvSpPr>
            <a:spLocks noGrp="1"/>
          </p:cNvSpPr>
          <p:nvPr>
            <p:ph idx="1"/>
          </p:nvPr>
        </p:nvSpPr>
        <p:spPr>
          <a:xfrm>
            <a:off x="911268" y="2154477"/>
            <a:ext cx="10369464" cy="4146116"/>
          </a:xfrm>
        </p:spPr>
        <p:txBody>
          <a:bodyPr numCol="2">
            <a:noAutofit/>
          </a:bodyPr>
          <a:lstStyle/>
          <a:p>
            <a:pPr marL="0" indent="0" rtl="0" fontAlgn="base">
              <a:spcBef>
                <a:spcPts val="0"/>
              </a:spcBef>
              <a:spcAft>
                <a:spcPts val="0"/>
              </a:spcAft>
              <a:buNone/>
            </a:pPr>
            <a:r>
              <a:rPr lang="en-US" b="1" i="0" u="none" strike="noStrike" dirty="0">
                <a:solidFill>
                  <a:srgbClr val="3F3F3F"/>
                </a:solidFill>
                <a:effectLst/>
              </a:rPr>
              <a:t>Requirements</a:t>
            </a:r>
            <a:endParaRPr lang="en-US" b="1" i="0" u="none" strike="noStrike" dirty="0">
              <a:solidFill>
                <a:srgbClr val="C6969E"/>
              </a:solidFill>
              <a:effectLst/>
            </a:endParaRPr>
          </a:p>
          <a:p>
            <a:pPr marL="389255" indent="-285750" rtl="0" fontAlgn="base">
              <a:spcBef>
                <a:spcPts val="1400"/>
              </a:spcBef>
              <a:spcAft>
                <a:spcPts val="0"/>
              </a:spcAft>
              <a:buFont typeface="Wingdings" panose="05000000000000000000" pitchFamily="2" charset="2"/>
              <a:buChar char="q"/>
            </a:pPr>
            <a:r>
              <a:rPr lang="en-US" sz="1800" b="0" i="0" u="none" strike="noStrike" dirty="0">
                <a:solidFill>
                  <a:srgbClr val="3F3F3F"/>
                </a:solidFill>
                <a:effectLst/>
              </a:rPr>
              <a:t> Non-disciplinary, non-punitive, individualized</a:t>
            </a:r>
            <a:endParaRPr lang="en-US" sz="1800" b="0" i="0" u="none" strike="noStrike" dirty="0">
              <a:solidFill>
                <a:srgbClr val="C6969E"/>
              </a:solidFill>
              <a:effectLst/>
            </a:endParaRPr>
          </a:p>
          <a:p>
            <a:pPr marL="389255" indent="-285750" rtl="0" fontAlgn="base">
              <a:spcBef>
                <a:spcPts val="1400"/>
              </a:spcBef>
              <a:spcAft>
                <a:spcPts val="0"/>
              </a:spcAft>
              <a:buFont typeface="Wingdings" panose="05000000000000000000" pitchFamily="2" charset="2"/>
              <a:buChar char="q"/>
            </a:pPr>
            <a:r>
              <a:rPr lang="en-US" sz="1800" b="0" i="0" u="none" strike="noStrike" dirty="0">
                <a:solidFill>
                  <a:srgbClr val="3F3F3F"/>
                </a:solidFill>
                <a:effectLst/>
              </a:rPr>
              <a:t> Not unreasonably burdensome to other party</a:t>
            </a:r>
            <a:endParaRPr lang="en-US" sz="1800" b="0" i="0" u="none" strike="noStrike" dirty="0">
              <a:solidFill>
                <a:srgbClr val="C6969E"/>
              </a:solidFill>
              <a:effectLst/>
            </a:endParaRPr>
          </a:p>
          <a:p>
            <a:pPr marL="389255" indent="-285750" rtl="0" fontAlgn="base">
              <a:spcBef>
                <a:spcPts val="1400"/>
              </a:spcBef>
              <a:spcAft>
                <a:spcPts val="0"/>
              </a:spcAft>
              <a:buFont typeface="Wingdings" panose="05000000000000000000" pitchFamily="2" charset="2"/>
              <a:buChar char="q"/>
            </a:pPr>
            <a:r>
              <a:rPr lang="en-US" sz="1800" b="0" i="0" u="none" strike="noStrike" dirty="0">
                <a:solidFill>
                  <a:srgbClr val="3F3F3F"/>
                </a:solidFill>
                <a:effectLst/>
              </a:rPr>
              <a:t> Free of charge</a:t>
            </a:r>
            <a:endParaRPr lang="en-US" sz="1800" b="0" i="0" u="none" strike="noStrike" dirty="0">
              <a:solidFill>
                <a:srgbClr val="C6969E"/>
              </a:solidFill>
              <a:effectLst/>
            </a:endParaRPr>
          </a:p>
          <a:p>
            <a:pPr marL="389255" indent="-285750" rtl="0" fontAlgn="base">
              <a:spcBef>
                <a:spcPts val="1400"/>
              </a:spcBef>
              <a:spcAft>
                <a:spcPts val="0"/>
              </a:spcAft>
              <a:buFont typeface="Wingdings" panose="05000000000000000000" pitchFamily="2" charset="2"/>
              <a:buChar char="q"/>
            </a:pPr>
            <a:r>
              <a:rPr lang="en-US" sz="1800" b="0" i="0" u="none" strike="noStrike" dirty="0">
                <a:solidFill>
                  <a:srgbClr val="3F3F3F"/>
                </a:solidFill>
                <a:effectLst/>
              </a:rPr>
              <a:t> Protect safety of parties and educational environment</a:t>
            </a:r>
            <a:endParaRPr lang="en-US" sz="1800" b="0" i="0" u="none" strike="noStrike" dirty="0">
              <a:solidFill>
                <a:srgbClr val="C6969E"/>
              </a:solidFill>
              <a:effectLst/>
            </a:endParaRPr>
          </a:p>
          <a:p>
            <a:pPr marL="389255" indent="-285750" rtl="0" fontAlgn="base">
              <a:spcBef>
                <a:spcPts val="1400"/>
              </a:spcBef>
              <a:spcAft>
                <a:spcPts val="0"/>
              </a:spcAft>
              <a:buFont typeface="Wingdings" panose="05000000000000000000" pitchFamily="2" charset="2"/>
              <a:buChar char="q"/>
            </a:pPr>
            <a:r>
              <a:rPr lang="en-US" sz="1800" b="0" i="0" u="none" strike="noStrike" dirty="0">
                <a:solidFill>
                  <a:srgbClr val="3F3F3F"/>
                </a:solidFill>
                <a:effectLst/>
              </a:rPr>
              <a:t> Confidential to extent possible</a:t>
            </a:r>
          </a:p>
          <a:p>
            <a:pPr marL="389255" indent="-285750" rtl="0" fontAlgn="base">
              <a:spcBef>
                <a:spcPts val="1400"/>
              </a:spcBef>
              <a:spcAft>
                <a:spcPts val="0"/>
              </a:spcAft>
              <a:buFont typeface="Wingdings" panose="05000000000000000000" pitchFamily="2" charset="2"/>
              <a:buChar char="q"/>
            </a:pPr>
            <a:endParaRPr lang="en-US" sz="1800" dirty="0">
              <a:solidFill>
                <a:srgbClr val="3F3F3F"/>
              </a:solidFill>
            </a:endParaRPr>
          </a:p>
          <a:p>
            <a:pPr marL="389255" indent="-285750" rtl="0" fontAlgn="base">
              <a:spcBef>
                <a:spcPts val="1400"/>
              </a:spcBef>
              <a:spcAft>
                <a:spcPts val="0"/>
              </a:spcAft>
              <a:buFont typeface="Wingdings" panose="05000000000000000000" pitchFamily="2" charset="2"/>
              <a:buChar char="q"/>
            </a:pPr>
            <a:endParaRPr lang="en-US" sz="1800" b="0" i="0" u="none" strike="noStrike" dirty="0">
              <a:solidFill>
                <a:srgbClr val="3F3F3F"/>
              </a:solidFill>
              <a:effectLst/>
            </a:endParaRPr>
          </a:p>
          <a:p>
            <a:pPr marL="0" indent="0" rtl="0" fontAlgn="base">
              <a:spcBef>
                <a:spcPts val="1400"/>
              </a:spcBef>
              <a:spcAft>
                <a:spcPts val="0"/>
              </a:spcAft>
              <a:buNone/>
            </a:pPr>
            <a:r>
              <a:rPr lang="en-US" b="1" i="0" u="none" strike="noStrike" dirty="0">
                <a:solidFill>
                  <a:srgbClr val="3F3F3F"/>
                </a:solidFill>
                <a:effectLst/>
              </a:rPr>
              <a:t>Examples</a:t>
            </a:r>
            <a:endParaRPr lang="en-US" sz="1800" b="1" i="0" u="none" strike="noStrike" dirty="0">
              <a:solidFill>
                <a:srgbClr val="C6969E"/>
              </a:solidFill>
              <a:effectLst/>
            </a:endParaRPr>
          </a:p>
          <a:p>
            <a:pPr marL="389255" indent="-285750" rtl="0" fontAlgn="base">
              <a:spcBef>
                <a:spcPts val="1400"/>
              </a:spcBef>
              <a:spcAft>
                <a:spcPts val="0"/>
              </a:spcAft>
              <a:buFont typeface="Wingdings" panose="05000000000000000000" pitchFamily="2" charset="2"/>
              <a:buChar char="q"/>
            </a:pPr>
            <a:r>
              <a:rPr lang="en-US" sz="1800" b="0" i="0" u="none" strike="noStrike" dirty="0">
                <a:solidFill>
                  <a:srgbClr val="3F3F3F"/>
                </a:solidFill>
                <a:effectLst/>
              </a:rPr>
              <a:t> No contact orders </a:t>
            </a:r>
            <a:endParaRPr lang="en-US" sz="1800" b="0" i="0" u="none" strike="noStrike" dirty="0">
              <a:solidFill>
                <a:srgbClr val="C6969E"/>
              </a:solidFill>
              <a:effectLst/>
            </a:endParaRPr>
          </a:p>
          <a:p>
            <a:pPr marL="389255" indent="-285750" rtl="0" fontAlgn="base">
              <a:spcBef>
                <a:spcPts val="1400"/>
              </a:spcBef>
              <a:spcAft>
                <a:spcPts val="0"/>
              </a:spcAft>
              <a:buFont typeface="Wingdings" panose="05000000000000000000" pitchFamily="2" charset="2"/>
              <a:buChar char="q"/>
            </a:pPr>
            <a:r>
              <a:rPr lang="en-US" sz="1800" b="0" i="0" u="none" strike="noStrike" dirty="0">
                <a:solidFill>
                  <a:srgbClr val="3F3F3F"/>
                </a:solidFill>
                <a:effectLst/>
              </a:rPr>
              <a:t> Academic accommodations </a:t>
            </a:r>
            <a:endParaRPr lang="en-US" sz="1800" b="0" i="0" u="none" strike="noStrike" dirty="0">
              <a:solidFill>
                <a:srgbClr val="C6969E"/>
              </a:solidFill>
              <a:effectLst/>
            </a:endParaRPr>
          </a:p>
          <a:p>
            <a:pPr marL="389255" indent="-285750" rtl="0" fontAlgn="base">
              <a:spcBef>
                <a:spcPts val="1400"/>
              </a:spcBef>
              <a:spcAft>
                <a:spcPts val="0"/>
              </a:spcAft>
              <a:buFont typeface="Wingdings" panose="05000000000000000000" pitchFamily="2" charset="2"/>
              <a:buChar char="q"/>
            </a:pPr>
            <a:r>
              <a:rPr lang="en-US" sz="1800" b="0" i="0" u="none" strike="noStrike" dirty="0">
                <a:solidFill>
                  <a:srgbClr val="3F3F3F"/>
                </a:solidFill>
                <a:effectLst/>
              </a:rPr>
              <a:t> Schedule modifications</a:t>
            </a:r>
            <a:endParaRPr lang="en-US" sz="1800" b="0" i="0" u="none" strike="noStrike" dirty="0">
              <a:solidFill>
                <a:srgbClr val="C6969E"/>
              </a:solidFill>
              <a:effectLst/>
            </a:endParaRPr>
          </a:p>
          <a:p>
            <a:pPr marL="389255" indent="-285750" rtl="0" fontAlgn="base">
              <a:spcBef>
                <a:spcPts val="1400"/>
              </a:spcBef>
              <a:spcAft>
                <a:spcPts val="0"/>
              </a:spcAft>
              <a:buFont typeface="Wingdings" panose="05000000000000000000" pitchFamily="2" charset="2"/>
              <a:buChar char="q"/>
            </a:pPr>
            <a:r>
              <a:rPr lang="en-US" sz="1800" b="0" i="0" u="none" strike="noStrike" dirty="0">
                <a:solidFill>
                  <a:srgbClr val="3F3F3F"/>
                </a:solidFill>
                <a:effectLst/>
              </a:rPr>
              <a:t> Counseling</a:t>
            </a:r>
            <a:endParaRPr lang="en-US" sz="1800" b="0" i="0" u="none" strike="noStrike" dirty="0">
              <a:solidFill>
                <a:srgbClr val="C6969E"/>
              </a:solidFill>
              <a:effectLst/>
            </a:endParaRPr>
          </a:p>
          <a:p>
            <a:pPr marL="389255" indent="-285750" rtl="0" fontAlgn="base">
              <a:spcBef>
                <a:spcPts val="1400"/>
              </a:spcBef>
              <a:spcAft>
                <a:spcPts val="0"/>
              </a:spcAft>
              <a:buFont typeface="Wingdings" panose="05000000000000000000" pitchFamily="2" charset="2"/>
              <a:buChar char="q"/>
            </a:pPr>
            <a:r>
              <a:rPr lang="en-US" sz="1800" b="0" i="0" u="none" strike="noStrike" dirty="0">
                <a:solidFill>
                  <a:srgbClr val="3F3F3F"/>
                </a:solidFill>
                <a:effectLst/>
              </a:rPr>
              <a:t> Health and mental health services</a:t>
            </a:r>
            <a:endParaRPr lang="en-US" sz="1800" b="0" i="0" u="none" strike="noStrike" dirty="0">
              <a:solidFill>
                <a:srgbClr val="C6969E"/>
              </a:solidFill>
              <a:effectLst/>
            </a:endParaRPr>
          </a:p>
          <a:p>
            <a:pPr marL="389255" indent="-285750" rtl="0" fontAlgn="base">
              <a:spcBef>
                <a:spcPts val="1400"/>
              </a:spcBef>
              <a:spcAft>
                <a:spcPts val="0"/>
              </a:spcAft>
              <a:buFont typeface="Wingdings" panose="05000000000000000000" pitchFamily="2" charset="2"/>
              <a:buChar char="q"/>
            </a:pPr>
            <a:r>
              <a:rPr lang="en-US" sz="1800" b="0" i="0" u="none" strike="noStrike" dirty="0">
                <a:solidFill>
                  <a:srgbClr val="3F3F3F"/>
                </a:solidFill>
                <a:effectLst/>
              </a:rPr>
              <a:t> Disability services</a:t>
            </a:r>
            <a:endParaRPr lang="en-US" sz="1800" b="0" i="0" u="none" strike="noStrike" dirty="0">
              <a:solidFill>
                <a:srgbClr val="C6969E"/>
              </a:solidFill>
              <a:effectLst/>
            </a:endParaRPr>
          </a:p>
          <a:p>
            <a:pPr marL="103505" indent="0" rtl="0" fontAlgn="base">
              <a:spcBef>
                <a:spcPts val="1400"/>
              </a:spcBef>
              <a:spcAft>
                <a:spcPts val="0"/>
              </a:spcAft>
              <a:buNone/>
            </a:pPr>
            <a:endParaRPr lang="en-US" sz="1800" b="0" i="0" u="none" strike="noStrike" dirty="0">
              <a:solidFill>
                <a:srgbClr val="C6969E"/>
              </a:solidFill>
              <a:effectLst/>
            </a:endParaRPr>
          </a:p>
        </p:txBody>
      </p:sp>
    </p:spTree>
    <p:extLst>
      <p:ext uri="{BB962C8B-B14F-4D97-AF65-F5344CB8AC3E}">
        <p14:creationId xmlns:p14="http://schemas.microsoft.com/office/powerpoint/2010/main" val="791081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511D6-2AF6-489C-BB82-38266656A4B2}"/>
              </a:ext>
            </a:extLst>
          </p:cNvPr>
          <p:cNvSpPr>
            <a:spLocks noGrp="1"/>
          </p:cNvSpPr>
          <p:nvPr>
            <p:ph type="title"/>
          </p:nvPr>
        </p:nvSpPr>
        <p:spPr/>
        <p:txBody>
          <a:bodyPr/>
          <a:lstStyle/>
          <a:p>
            <a:r>
              <a:rPr lang="en-US" dirty="0"/>
              <a:t>Who can file a formal complaint? </a:t>
            </a:r>
          </a:p>
        </p:txBody>
      </p:sp>
      <p:graphicFrame>
        <p:nvGraphicFramePr>
          <p:cNvPr id="4" name="Content Placeholder 3">
            <a:extLst>
              <a:ext uri="{FF2B5EF4-FFF2-40B4-BE49-F238E27FC236}">
                <a16:creationId xmlns:a16="http://schemas.microsoft.com/office/drawing/2014/main" id="{8A569083-630F-4BC7-B1BA-F3952CAF93EA}"/>
              </a:ext>
            </a:extLst>
          </p:cNvPr>
          <p:cNvGraphicFramePr>
            <a:graphicFrameLocks noGrp="1"/>
          </p:cNvGraphicFramePr>
          <p:nvPr>
            <p:ph idx="1"/>
            <p:extLst>
              <p:ext uri="{D42A27DB-BD31-4B8C-83A1-F6EECF244321}">
                <p14:modId xmlns:p14="http://schemas.microsoft.com/office/powerpoint/2010/main" val="2013533302"/>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8258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F4C01-40DA-442B-BE6E-B47AA0C7F29A}"/>
              </a:ext>
            </a:extLst>
          </p:cNvPr>
          <p:cNvSpPr>
            <a:spLocks noGrp="1"/>
          </p:cNvSpPr>
          <p:nvPr>
            <p:ph type="title"/>
          </p:nvPr>
        </p:nvSpPr>
        <p:spPr/>
        <p:txBody>
          <a:bodyPr>
            <a:normAutofit fontScale="90000"/>
          </a:bodyPr>
          <a:lstStyle/>
          <a:p>
            <a:r>
              <a:rPr lang="en-US" dirty="0"/>
              <a:t>Things Title IX Coordinators should consider when determining whether to sign a complaint	</a:t>
            </a:r>
          </a:p>
        </p:txBody>
      </p:sp>
      <p:sp>
        <p:nvSpPr>
          <p:cNvPr id="3" name="Content Placeholder 2">
            <a:extLst>
              <a:ext uri="{FF2B5EF4-FFF2-40B4-BE49-F238E27FC236}">
                <a16:creationId xmlns:a16="http://schemas.microsoft.com/office/drawing/2014/main" id="{46EB4FBC-FBD7-4A9B-8253-7BCE42E99C8D}"/>
              </a:ext>
            </a:extLst>
          </p:cNvPr>
          <p:cNvSpPr>
            <a:spLocks noGrp="1"/>
          </p:cNvSpPr>
          <p:nvPr>
            <p:ph idx="1"/>
          </p:nvPr>
        </p:nvSpPr>
        <p:spPr>
          <a:xfrm>
            <a:off x="1097280" y="2220935"/>
            <a:ext cx="10058400" cy="3760891"/>
          </a:xfrm>
        </p:spPr>
        <p:txBody>
          <a:bodyPr>
            <a:normAutofit lnSpcReduction="10000"/>
          </a:bodyPr>
          <a:lstStyle/>
          <a:p>
            <a:r>
              <a:rPr lang="en-US" dirty="0"/>
              <a:t>If the Complainant refuses to sign a formal complaint, the TIXC has the authority to sign a formal complaint (remember, the TIXC does not become the Complainant in this instance).</a:t>
            </a:r>
          </a:p>
          <a:p>
            <a:endParaRPr lang="en-US" sz="200" dirty="0"/>
          </a:p>
          <a:p>
            <a:r>
              <a:rPr lang="en-US" dirty="0"/>
              <a:t>The following circumstances might justify the TIXC taking this step:</a:t>
            </a:r>
          </a:p>
          <a:p>
            <a:endParaRPr lang="en-US" sz="100" dirty="0"/>
          </a:p>
          <a:p>
            <a:pPr marL="749808" lvl="1" indent="-457200">
              <a:buFont typeface="+mj-lt"/>
              <a:buAutoNum type="arabicPeriod"/>
            </a:pPr>
            <a:r>
              <a:rPr lang="en-US" sz="2000" dirty="0"/>
              <a:t>The LEA has actual knowledge of a pattern of alleged sexual harassment by an individual in a position of authority;</a:t>
            </a:r>
          </a:p>
          <a:p>
            <a:pPr marL="749808" lvl="1" indent="-457200">
              <a:buFont typeface="+mj-lt"/>
              <a:buAutoNum type="arabicPeriod"/>
            </a:pPr>
            <a:r>
              <a:rPr lang="en-US" sz="2000" dirty="0"/>
              <a:t>The TIXC receives multiple reports of sexual harassment against the same individual; and</a:t>
            </a:r>
          </a:p>
          <a:p>
            <a:pPr marL="749808" lvl="1" indent="-457200">
              <a:buFont typeface="+mj-lt"/>
              <a:buAutoNum type="arabicPeriod"/>
            </a:pPr>
            <a:r>
              <a:rPr lang="en-US" sz="2000" dirty="0"/>
              <a:t>The report involves violence, weapons, and other similar factors that heightens the level of severity.</a:t>
            </a:r>
          </a:p>
        </p:txBody>
      </p:sp>
    </p:spTree>
    <p:extLst>
      <p:ext uri="{BB962C8B-B14F-4D97-AF65-F5344CB8AC3E}">
        <p14:creationId xmlns:p14="http://schemas.microsoft.com/office/powerpoint/2010/main" val="257290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AE13B7-37B9-4689-9B34-074C8E73534E}"/>
              </a:ext>
            </a:extLst>
          </p:cNvPr>
          <p:cNvSpPr>
            <a:spLocks noGrp="1"/>
          </p:cNvSpPr>
          <p:nvPr>
            <p:ph type="title"/>
          </p:nvPr>
        </p:nvSpPr>
        <p:spPr/>
        <p:txBody>
          <a:bodyPr/>
          <a:lstStyle/>
          <a:p>
            <a:r>
              <a:rPr lang="en-US" dirty="0"/>
              <a:t>Informal v. Formal Grievance Processes</a:t>
            </a:r>
          </a:p>
        </p:txBody>
      </p:sp>
      <p:sp>
        <p:nvSpPr>
          <p:cNvPr id="7" name="Content Placeholder 6">
            <a:extLst>
              <a:ext uri="{FF2B5EF4-FFF2-40B4-BE49-F238E27FC236}">
                <a16:creationId xmlns:a16="http://schemas.microsoft.com/office/drawing/2014/main" id="{CC6AED98-4E42-4646-8162-5FADED473259}"/>
              </a:ext>
            </a:extLst>
          </p:cNvPr>
          <p:cNvSpPr>
            <a:spLocks noGrp="1"/>
          </p:cNvSpPr>
          <p:nvPr>
            <p:ph idx="1"/>
          </p:nvPr>
        </p:nvSpPr>
        <p:spPr>
          <a:xfrm>
            <a:off x="911268" y="2154477"/>
            <a:ext cx="10369464" cy="4146116"/>
          </a:xfrm>
        </p:spPr>
        <p:txBody>
          <a:bodyPr numCol="2">
            <a:noAutofit/>
          </a:bodyPr>
          <a:lstStyle/>
          <a:p>
            <a:pPr marL="0" indent="0" rtl="0" fontAlgn="base">
              <a:spcBef>
                <a:spcPts val="0"/>
              </a:spcBef>
              <a:spcAft>
                <a:spcPts val="0"/>
              </a:spcAft>
              <a:buNone/>
            </a:pPr>
            <a:r>
              <a:rPr lang="en-US" b="1" i="0" u="none" strike="noStrike" dirty="0">
                <a:solidFill>
                  <a:srgbClr val="3F3F3F"/>
                </a:solidFill>
                <a:effectLst/>
              </a:rPr>
              <a:t>Informal Process (no signed complaint)</a:t>
            </a:r>
            <a:endParaRPr lang="en-US" b="1" i="0" u="none" strike="noStrike" dirty="0">
              <a:solidFill>
                <a:srgbClr val="C6969E"/>
              </a:solidFill>
              <a:effectLst/>
            </a:endParaRPr>
          </a:p>
          <a:p>
            <a:pPr marL="389255" indent="-285750" rtl="0" fontAlgn="base">
              <a:spcBef>
                <a:spcPts val="1400"/>
              </a:spcBef>
              <a:spcAft>
                <a:spcPts val="0"/>
              </a:spcAft>
              <a:buFont typeface="Wingdings" panose="05000000000000000000" pitchFamily="2" charset="2"/>
              <a:buChar char="q"/>
            </a:pPr>
            <a:r>
              <a:rPr lang="en-US" b="0" i="0" u="none" strike="noStrike" dirty="0">
                <a:solidFill>
                  <a:srgbClr val="3F3F3F"/>
                </a:solidFill>
                <a:effectLst/>
              </a:rPr>
              <a:t> Supportive measures</a:t>
            </a:r>
            <a:endParaRPr lang="en-US" b="0" i="0" u="none" strike="noStrike" dirty="0">
              <a:solidFill>
                <a:srgbClr val="C6969E"/>
              </a:solidFill>
              <a:effectLst/>
            </a:endParaRPr>
          </a:p>
          <a:p>
            <a:pPr marL="389255" indent="-285750" rtl="0" fontAlgn="base">
              <a:spcBef>
                <a:spcPts val="1400"/>
              </a:spcBef>
              <a:spcAft>
                <a:spcPts val="0"/>
              </a:spcAft>
              <a:buFont typeface="Wingdings" panose="05000000000000000000" pitchFamily="2" charset="2"/>
              <a:buChar char="q"/>
            </a:pPr>
            <a:r>
              <a:rPr lang="en-US" b="0" i="0" u="none" strike="noStrike" dirty="0">
                <a:solidFill>
                  <a:srgbClr val="3F3F3F"/>
                </a:solidFill>
                <a:effectLst/>
              </a:rPr>
              <a:t> Title IX Coordinator is responsible to ensure supportive measures are implemented as agreed</a:t>
            </a:r>
          </a:p>
          <a:p>
            <a:pPr marL="389255" indent="-285750" rtl="0" fontAlgn="base">
              <a:spcBef>
                <a:spcPts val="1400"/>
              </a:spcBef>
              <a:spcAft>
                <a:spcPts val="0"/>
              </a:spcAft>
              <a:buFont typeface="Wingdings" panose="05000000000000000000" pitchFamily="2" charset="2"/>
              <a:buChar char="q"/>
            </a:pPr>
            <a:endParaRPr lang="en-US" b="0" i="0" u="none" strike="noStrike" dirty="0">
              <a:solidFill>
                <a:srgbClr val="3F3F3F"/>
              </a:solidFill>
              <a:effectLst/>
            </a:endParaRPr>
          </a:p>
          <a:p>
            <a:pPr marL="389255" indent="-285750" rtl="0" fontAlgn="base">
              <a:spcBef>
                <a:spcPts val="1400"/>
              </a:spcBef>
              <a:spcAft>
                <a:spcPts val="0"/>
              </a:spcAft>
              <a:buFont typeface="Wingdings" panose="05000000000000000000" pitchFamily="2" charset="2"/>
              <a:buChar char="q"/>
            </a:pPr>
            <a:endParaRPr lang="en-US" dirty="0">
              <a:solidFill>
                <a:srgbClr val="3F3F3F"/>
              </a:solidFill>
            </a:endParaRPr>
          </a:p>
          <a:p>
            <a:pPr marL="389255" indent="-285750" rtl="0" fontAlgn="base">
              <a:spcBef>
                <a:spcPts val="1400"/>
              </a:spcBef>
              <a:spcAft>
                <a:spcPts val="0"/>
              </a:spcAft>
              <a:buFont typeface="Wingdings" panose="05000000000000000000" pitchFamily="2" charset="2"/>
              <a:buChar char="q"/>
            </a:pPr>
            <a:endParaRPr lang="en-US" b="0" i="0" u="none" strike="noStrike" dirty="0">
              <a:solidFill>
                <a:srgbClr val="3F3F3F"/>
              </a:solidFill>
              <a:effectLst/>
            </a:endParaRPr>
          </a:p>
          <a:p>
            <a:pPr marL="389255" indent="-285750" rtl="0" fontAlgn="base">
              <a:spcBef>
                <a:spcPts val="1400"/>
              </a:spcBef>
              <a:spcAft>
                <a:spcPts val="0"/>
              </a:spcAft>
              <a:buFont typeface="Wingdings" panose="05000000000000000000" pitchFamily="2" charset="2"/>
              <a:buChar char="q"/>
            </a:pPr>
            <a:endParaRPr lang="en-US" b="0" i="0" u="none" strike="noStrike" dirty="0">
              <a:solidFill>
                <a:srgbClr val="3F3F3F"/>
              </a:solidFill>
              <a:effectLst/>
            </a:endParaRPr>
          </a:p>
          <a:p>
            <a:pPr marL="0" indent="0" fontAlgn="base">
              <a:spcBef>
                <a:spcPts val="1400"/>
              </a:spcBef>
              <a:spcAft>
                <a:spcPts val="0"/>
              </a:spcAft>
              <a:buNone/>
            </a:pPr>
            <a:r>
              <a:rPr lang="en-US" b="1" dirty="0">
                <a:solidFill>
                  <a:srgbClr val="3F3F3F"/>
                </a:solidFill>
              </a:rPr>
              <a:t>F</a:t>
            </a:r>
            <a:r>
              <a:rPr lang="en-US" b="1" i="0" u="none" strike="noStrike" dirty="0">
                <a:solidFill>
                  <a:srgbClr val="3F3F3F"/>
                </a:solidFill>
                <a:effectLst/>
              </a:rPr>
              <a:t>ormal Process (with signed complaint)</a:t>
            </a:r>
            <a:endParaRPr lang="en-US" b="1" i="0" u="none" strike="noStrike" dirty="0">
              <a:solidFill>
                <a:srgbClr val="C6969E"/>
              </a:solidFill>
              <a:effectLst/>
            </a:endParaRPr>
          </a:p>
          <a:p>
            <a:pPr marL="389255" indent="-285750" rtl="0" fontAlgn="base">
              <a:spcBef>
                <a:spcPts val="1400"/>
              </a:spcBef>
              <a:spcAft>
                <a:spcPts val="0"/>
              </a:spcAft>
              <a:buFont typeface="Wingdings" panose="05000000000000000000" pitchFamily="2" charset="2"/>
              <a:buChar char="q"/>
            </a:pPr>
            <a:r>
              <a:rPr lang="en-US" b="0" i="0" u="none" strike="noStrike" dirty="0">
                <a:solidFill>
                  <a:srgbClr val="3F3F3F"/>
                </a:solidFill>
                <a:effectLst/>
              </a:rPr>
              <a:t> Investigation, determination, and appeal</a:t>
            </a:r>
          </a:p>
          <a:p>
            <a:pPr marL="389255" indent="-285750" rtl="0" fontAlgn="base">
              <a:spcBef>
                <a:spcPts val="1400"/>
              </a:spcBef>
              <a:spcAft>
                <a:spcPts val="0"/>
              </a:spcAft>
              <a:buFont typeface="Wingdings" panose="05000000000000000000" pitchFamily="2" charset="2"/>
              <a:buChar char="q"/>
            </a:pPr>
            <a:r>
              <a:rPr lang="en-US" dirty="0">
                <a:solidFill>
                  <a:srgbClr val="3F3F3F"/>
                </a:solidFill>
              </a:rPr>
              <a:t> Informal resolution</a:t>
            </a:r>
          </a:p>
          <a:p>
            <a:pPr marL="389255" indent="-285750" rtl="0" fontAlgn="base">
              <a:spcBef>
                <a:spcPts val="1400"/>
              </a:spcBef>
              <a:spcAft>
                <a:spcPts val="0"/>
              </a:spcAft>
              <a:buFont typeface="Wingdings" panose="05000000000000000000" pitchFamily="2" charset="2"/>
              <a:buChar char="q"/>
            </a:pPr>
            <a:r>
              <a:rPr lang="en-US" dirty="0">
                <a:solidFill>
                  <a:srgbClr val="3F3F3F"/>
                </a:solidFill>
              </a:rPr>
              <a:t> Supportive measures</a:t>
            </a:r>
          </a:p>
          <a:p>
            <a:pPr marL="389255" indent="-285750" rtl="0" fontAlgn="base">
              <a:spcBef>
                <a:spcPts val="1400"/>
              </a:spcBef>
              <a:spcAft>
                <a:spcPts val="0"/>
              </a:spcAft>
              <a:buFont typeface="Wingdings" panose="05000000000000000000" pitchFamily="2" charset="2"/>
              <a:buChar char="q"/>
            </a:pPr>
            <a:r>
              <a:rPr lang="en-US" b="0" i="0" u="none" strike="noStrike" dirty="0">
                <a:solidFill>
                  <a:srgbClr val="3F3F3F"/>
                </a:solidFill>
                <a:effectLst/>
              </a:rPr>
              <a:t> Title IX Coordinator is responsible for ensuring that the resolution (either through informal resolution, supportive measures, or a decision by a decision maker(s)) is enforced.</a:t>
            </a:r>
            <a:endParaRPr lang="en-US" b="0" i="0" u="none" strike="noStrike" dirty="0">
              <a:solidFill>
                <a:srgbClr val="C6969E"/>
              </a:solidFill>
              <a:effectLst/>
            </a:endParaRPr>
          </a:p>
          <a:p>
            <a:pPr marL="103505" indent="0" rtl="0" fontAlgn="base">
              <a:spcBef>
                <a:spcPts val="1400"/>
              </a:spcBef>
              <a:spcAft>
                <a:spcPts val="0"/>
              </a:spcAft>
              <a:buNone/>
            </a:pPr>
            <a:endParaRPr lang="en-US" b="0" i="0" u="none" strike="noStrike" dirty="0">
              <a:solidFill>
                <a:srgbClr val="C6969E"/>
              </a:solidFill>
              <a:effectLst/>
            </a:endParaRPr>
          </a:p>
        </p:txBody>
      </p:sp>
    </p:spTree>
    <p:extLst>
      <p:ext uri="{BB962C8B-B14F-4D97-AF65-F5344CB8AC3E}">
        <p14:creationId xmlns:p14="http://schemas.microsoft.com/office/powerpoint/2010/main" val="883128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586A-2969-41E7-9A1E-04D7CB9FDB35}"/>
              </a:ext>
            </a:extLst>
          </p:cNvPr>
          <p:cNvSpPr>
            <a:spLocks noGrp="1"/>
          </p:cNvSpPr>
          <p:nvPr>
            <p:ph type="ctrTitle"/>
          </p:nvPr>
        </p:nvSpPr>
        <p:spPr/>
        <p:txBody>
          <a:bodyPr>
            <a:normAutofit/>
          </a:bodyPr>
          <a:lstStyle/>
          <a:p>
            <a:r>
              <a:rPr lang="en-US" sz="7500" dirty="0"/>
              <a:t>Formal Grievance Process</a:t>
            </a:r>
          </a:p>
        </p:txBody>
      </p:sp>
    </p:spTree>
    <p:extLst>
      <p:ext uri="{BB962C8B-B14F-4D97-AF65-F5344CB8AC3E}">
        <p14:creationId xmlns:p14="http://schemas.microsoft.com/office/powerpoint/2010/main" val="2349773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25845-C2A2-4CB3-952F-FAE9DBDBF45F}"/>
              </a:ext>
            </a:extLst>
          </p:cNvPr>
          <p:cNvSpPr>
            <a:spLocks noGrp="1"/>
          </p:cNvSpPr>
          <p:nvPr>
            <p:ph type="title"/>
          </p:nvPr>
        </p:nvSpPr>
        <p:spPr>
          <a:xfrm>
            <a:off x="643466" y="786382"/>
            <a:ext cx="3517567" cy="4574757"/>
          </a:xfrm>
        </p:spPr>
        <p:txBody>
          <a:bodyPr>
            <a:normAutofit fontScale="90000"/>
          </a:bodyPr>
          <a:lstStyle/>
          <a:p>
            <a:r>
              <a:rPr lang="en-US" sz="4400" dirty="0"/>
              <a:t>Process must be “</a:t>
            </a:r>
            <a:r>
              <a:rPr lang="en-US" sz="4400" b="1" dirty="0"/>
              <a:t>reasonably prompt</a:t>
            </a:r>
            <a:r>
              <a:rPr lang="en-US" sz="4400" dirty="0"/>
              <a:t>” </a:t>
            </a:r>
            <a:br>
              <a:rPr lang="en-US" sz="4400" dirty="0"/>
            </a:br>
            <a:br>
              <a:rPr lang="en-US" sz="4400" dirty="0"/>
            </a:br>
            <a:br>
              <a:rPr lang="en-US" sz="4400" dirty="0"/>
            </a:br>
            <a:r>
              <a:rPr lang="en-US" sz="4400" dirty="0"/>
              <a:t>What does this mean? </a:t>
            </a:r>
          </a:p>
        </p:txBody>
      </p:sp>
      <p:graphicFrame>
        <p:nvGraphicFramePr>
          <p:cNvPr id="9" name="Content Placeholder 8">
            <a:extLst>
              <a:ext uri="{FF2B5EF4-FFF2-40B4-BE49-F238E27FC236}">
                <a16:creationId xmlns:a16="http://schemas.microsoft.com/office/drawing/2014/main" id="{A9946E42-1051-4FED-B5AE-DF37342E3B70}"/>
              </a:ext>
            </a:extLst>
          </p:cNvPr>
          <p:cNvGraphicFramePr>
            <a:graphicFrameLocks noGrp="1"/>
          </p:cNvGraphicFramePr>
          <p:nvPr>
            <p:ph idx="1"/>
            <p:extLst>
              <p:ext uri="{D42A27DB-BD31-4B8C-83A1-F6EECF244321}">
                <p14:modId xmlns:p14="http://schemas.microsoft.com/office/powerpoint/2010/main" val="3179935836"/>
              </p:ext>
            </p:extLst>
          </p:nvPr>
        </p:nvGraphicFramePr>
        <p:xfrm>
          <a:off x="5459413" y="350729"/>
          <a:ext cx="5927725" cy="6225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679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3B89E-E7B7-4471-83F1-9209A0C56C77}"/>
              </a:ext>
            </a:extLst>
          </p:cNvPr>
          <p:cNvSpPr>
            <a:spLocks noGrp="1"/>
          </p:cNvSpPr>
          <p:nvPr>
            <p:ph type="title"/>
          </p:nvPr>
        </p:nvSpPr>
        <p:spPr/>
        <p:txBody>
          <a:bodyPr>
            <a:normAutofit/>
          </a:bodyPr>
          <a:lstStyle/>
          <a:p>
            <a:r>
              <a:rPr lang="en-US" sz="4400" dirty="0"/>
              <a:t>How many Title IX Coordinators can I have?</a:t>
            </a:r>
          </a:p>
        </p:txBody>
      </p:sp>
      <p:sp>
        <p:nvSpPr>
          <p:cNvPr id="3" name="Content Placeholder 2">
            <a:extLst>
              <a:ext uri="{FF2B5EF4-FFF2-40B4-BE49-F238E27FC236}">
                <a16:creationId xmlns:a16="http://schemas.microsoft.com/office/drawing/2014/main" id="{54D313B6-4044-42EE-B64B-5672DBADD0A8}"/>
              </a:ext>
            </a:extLst>
          </p:cNvPr>
          <p:cNvSpPr>
            <a:spLocks noGrp="1"/>
          </p:cNvSpPr>
          <p:nvPr>
            <p:ph idx="1"/>
          </p:nvPr>
        </p:nvSpPr>
        <p:spPr/>
        <p:txBody>
          <a:bodyPr>
            <a:normAutofit/>
          </a:bodyPr>
          <a:lstStyle/>
          <a:p>
            <a:pPr>
              <a:buFont typeface="Arial" panose="020B0604020202020204" pitchFamily="34" charset="0"/>
              <a:buChar char="•"/>
            </a:pPr>
            <a:endParaRPr lang="en-US" dirty="0"/>
          </a:p>
          <a:p>
            <a:pPr marL="0" indent="0">
              <a:buNone/>
            </a:pPr>
            <a:r>
              <a:rPr lang="en-US" dirty="0"/>
              <a:t>As many as you want—but you need to have at least one who will not be a decision-maker or an individual designated to hear appeals.</a:t>
            </a:r>
          </a:p>
          <a:p>
            <a:pPr marL="0" indent="0">
              <a:buNone/>
            </a:pPr>
            <a:endParaRPr lang="en-US" dirty="0"/>
          </a:p>
          <a:p>
            <a:pPr marL="0" indent="0">
              <a:buNone/>
            </a:pPr>
            <a:r>
              <a:rPr lang="en-US" dirty="0"/>
              <a:t>Remember, you must train your Title IX Coordinator (TIXC), so only designate as many TIXCs as you are willing to invest the time and resources into training.</a:t>
            </a:r>
          </a:p>
        </p:txBody>
      </p:sp>
    </p:spTree>
    <p:extLst>
      <p:ext uri="{BB962C8B-B14F-4D97-AF65-F5344CB8AC3E}">
        <p14:creationId xmlns:p14="http://schemas.microsoft.com/office/powerpoint/2010/main" val="3552464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AE13B7-37B9-4689-9B34-074C8E73534E}"/>
              </a:ext>
            </a:extLst>
          </p:cNvPr>
          <p:cNvSpPr>
            <a:spLocks noGrp="1"/>
          </p:cNvSpPr>
          <p:nvPr>
            <p:ph type="title"/>
          </p:nvPr>
        </p:nvSpPr>
        <p:spPr/>
        <p:txBody>
          <a:bodyPr/>
          <a:lstStyle/>
          <a:p>
            <a:r>
              <a:rPr lang="en-US" dirty="0"/>
              <a:t>Appropriate delays</a:t>
            </a:r>
          </a:p>
        </p:txBody>
      </p:sp>
      <p:sp>
        <p:nvSpPr>
          <p:cNvPr id="7" name="Content Placeholder 6">
            <a:extLst>
              <a:ext uri="{FF2B5EF4-FFF2-40B4-BE49-F238E27FC236}">
                <a16:creationId xmlns:a16="http://schemas.microsoft.com/office/drawing/2014/main" id="{CC6AED98-4E42-4646-8162-5FADED473259}"/>
              </a:ext>
            </a:extLst>
          </p:cNvPr>
          <p:cNvSpPr>
            <a:spLocks noGrp="1"/>
          </p:cNvSpPr>
          <p:nvPr>
            <p:ph idx="1"/>
          </p:nvPr>
        </p:nvSpPr>
        <p:spPr>
          <a:xfrm>
            <a:off x="911268" y="2154477"/>
            <a:ext cx="10369464" cy="4146116"/>
          </a:xfrm>
        </p:spPr>
        <p:txBody>
          <a:bodyPr numCol="2">
            <a:noAutofit/>
          </a:bodyPr>
          <a:lstStyle/>
          <a:p>
            <a:pPr marL="635508" lvl="1" indent="-342900">
              <a:buFont typeface="Wingdings" panose="05000000000000000000" pitchFamily="2" charset="2"/>
              <a:buChar char="§"/>
            </a:pPr>
            <a:r>
              <a:rPr lang="en-US" sz="2000" dirty="0"/>
              <a:t>Whether a delay should be granted must be determined on a case-by-case basis.</a:t>
            </a:r>
          </a:p>
          <a:p>
            <a:pPr marL="635508" lvl="1" indent="-342900">
              <a:buFont typeface="Wingdings" panose="05000000000000000000" pitchFamily="2" charset="2"/>
              <a:buChar char="§"/>
            </a:pPr>
            <a:r>
              <a:rPr lang="en-US" sz="2000" dirty="0"/>
              <a:t>USDOE determined categorically prohibiting delays based on concurrent law enforcement investigations would deprive recipients of flexibility to work effectively and appropriately with law enforcement.</a:t>
            </a:r>
          </a:p>
          <a:p>
            <a:pPr marL="635508" lvl="1" indent="-342900">
              <a:buFont typeface="Wingdings" panose="05000000000000000000" pitchFamily="2" charset="2"/>
              <a:buChar char="§"/>
            </a:pPr>
            <a:r>
              <a:rPr lang="en-US" sz="2000" dirty="0"/>
              <a:t>Delay or extension needs to be “temporary” or “limited” and for good cause, e.g., absence of indispensable individual or a need for accommodations.</a:t>
            </a:r>
          </a:p>
          <a:p>
            <a:pPr marL="635508" lvl="1" indent="-342900">
              <a:buFont typeface="Wingdings" panose="05000000000000000000" pitchFamily="2" charset="2"/>
              <a:buChar char="§"/>
            </a:pPr>
            <a:r>
              <a:rPr lang="en-US" sz="2000" dirty="0"/>
              <a:t>USDOE declined to specify a number of days that constitute “temporary” delays or “limited” extensions of time frames. </a:t>
            </a:r>
          </a:p>
          <a:p>
            <a:pPr marL="635508" lvl="1" indent="-342900">
              <a:buFont typeface="Wingdings" panose="05000000000000000000" pitchFamily="2" charset="2"/>
              <a:buChar char="§"/>
            </a:pPr>
            <a:r>
              <a:rPr lang="en-US" sz="2000" dirty="0"/>
              <a:t>Regulations allow but do not require a recipient to implement short-term delays even for good cause.  </a:t>
            </a:r>
          </a:p>
          <a:p>
            <a:pPr marL="635508" lvl="1" indent="-342900">
              <a:buFont typeface="Wingdings" panose="05000000000000000000" pitchFamily="2" charset="2"/>
              <a:buChar char="§"/>
            </a:pPr>
            <a:r>
              <a:rPr lang="en-US" sz="2000" dirty="0"/>
              <a:t>TIXC must notify all parties of the delay or extension.</a:t>
            </a:r>
          </a:p>
          <a:p>
            <a:pPr marL="635508" lvl="1" indent="-342900">
              <a:buFont typeface="Wingdings" panose="05000000000000000000" pitchFamily="2" charset="2"/>
              <a:buChar char="§"/>
            </a:pPr>
            <a:endParaRPr lang="en-US" sz="2000" dirty="0"/>
          </a:p>
        </p:txBody>
      </p:sp>
    </p:spTree>
    <p:extLst>
      <p:ext uri="{BB962C8B-B14F-4D97-AF65-F5344CB8AC3E}">
        <p14:creationId xmlns:p14="http://schemas.microsoft.com/office/powerpoint/2010/main" val="1179015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511D6-2AF6-489C-BB82-38266656A4B2}"/>
              </a:ext>
            </a:extLst>
          </p:cNvPr>
          <p:cNvSpPr>
            <a:spLocks noGrp="1"/>
          </p:cNvSpPr>
          <p:nvPr>
            <p:ph type="title"/>
          </p:nvPr>
        </p:nvSpPr>
        <p:spPr/>
        <p:txBody>
          <a:bodyPr/>
          <a:lstStyle/>
          <a:p>
            <a:r>
              <a:rPr lang="en-US" dirty="0"/>
              <a:t>Grounds for Mandatory Dismissal</a:t>
            </a:r>
          </a:p>
        </p:txBody>
      </p:sp>
      <p:graphicFrame>
        <p:nvGraphicFramePr>
          <p:cNvPr id="4" name="Content Placeholder 3">
            <a:extLst>
              <a:ext uri="{FF2B5EF4-FFF2-40B4-BE49-F238E27FC236}">
                <a16:creationId xmlns:a16="http://schemas.microsoft.com/office/drawing/2014/main" id="{8A569083-630F-4BC7-B1BA-F3952CAF93EA}"/>
              </a:ext>
            </a:extLst>
          </p:cNvPr>
          <p:cNvGraphicFramePr>
            <a:graphicFrameLocks noGrp="1"/>
          </p:cNvGraphicFramePr>
          <p:nvPr>
            <p:ph idx="1"/>
            <p:extLst>
              <p:ext uri="{D42A27DB-BD31-4B8C-83A1-F6EECF244321}">
                <p14:modId xmlns:p14="http://schemas.microsoft.com/office/powerpoint/2010/main" val="3630314487"/>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12D9B730-2808-4369-90E8-D9EAC330FF27}"/>
              </a:ext>
            </a:extLst>
          </p:cNvPr>
          <p:cNvSpPr txBox="1"/>
          <p:nvPr/>
        </p:nvSpPr>
        <p:spPr>
          <a:xfrm>
            <a:off x="1096963" y="2317314"/>
            <a:ext cx="6378990" cy="400110"/>
          </a:xfrm>
          <a:prstGeom prst="rect">
            <a:avLst/>
          </a:prstGeom>
          <a:noFill/>
        </p:spPr>
        <p:txBody>
          <a:bodyPr wrap="none" rtlCol="0">
            <a:spAutoFit/>
          </a:bodyPr>
          <a:lstStyle/>
          <a:p>
            <a:r>
              <a:rPr lang="en-US" sz="2000" dirty="0"/>
              <a:t>The Title IX Coordinator </a:t>
            </a:r>
            <a:r>
              <a:rPr lang="en-US" sz="2000" b="1" i="1" u="sng" dirty="0"/>
              <a:t>must</a:t>
            </a:r>
            <a:r>
              <a:rPr lang="en-US" sz="2000" dirty="0"/>
              <a:t> dismiss complaints that: </a:t>
            </a:r>
          </a:p>
        </p:txBody>
      </p:sp>
      <p:sp>
        <p:nvSpPr>
          <p:cNvPr id="5" name="TextBox 4">
            <a:extLst>
              <a:ext uri="{FF2B5EF4-FFF2-40B4-BE49-F238E27FC236}">
                <a16:creationId xmlns:a16="http://schemas.microsoft.com/office/drawing/2014/main" id="{18968422-16CA-4093-87F0-8758DA7239D2}"/>
              </a:ext>
            </a:extLst>
          </p:cNvPr>
          <p:cNvSpPr txBox="1"/>
          <p:nvPr/>
        </p:nvSpPr>
        <p:spPr>
          <a:xfrm>
            <a:off x="1096963" y="5406248"/>
            <a:ext cx="8114914" cy="400110"/>
          </a:xfrm>
          <a:prstGeom prst="rect">
            <a:avLst/>
          </a:prstGeom>
          <a:noFill/>
        </p:spPr>
        <p:txBody>
          <a:bodyPr wrap="none" rtlCol="0">
            <a:spAutoFit/>
          </a:bodyPr>
          <a:lstStyle/>
          <a:p>
            <a:r>
              <a:rPr lang="en-US" sz="2000" dirty="0"/>
              <a:t>Complaints can still be addressed under the school’s code of conduct. </a:t>
            </a:r>
          </a:p>
        </p:txBody>
      </p:sp>
    </p:spTree>
    <p:extLst>
      <p:ext uri="{BB962C8B-B14F-4D97-AF65-F5344CB8AC3E}">
        <p14:creationId xmlns:p14="http://schemas.microsoft.com/office/powerpoint/2010/main" val="676459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289DCEA-CB7B-4CEA-BA7A-74831491B755}"/>
              </a:ext>
            </a:extLst>
          </p:cNvPr>
          <p:cNvSpPr>
            <a:spLocks noGrp="1"/>
          </p:cNvSpPr>
          <p:nvPr>
            <p:ph type="title"/>
          </p:nvPr>
        </p:nvSpPr>
        <p:spPr>
          <a:xfrm>
            <a:off x="1097279" y="286603"/>
            <a:ext cx="10338983" cy="1618397"/>
          </a:xfrm>
        </p:spPr>
        <p:txBody>
          <a:bodyPr anchor="ctr">
            <a:noAutofit/>
          </a:bodyPr>
          <a:lstStyle/>
          <a:p>
            <a:pPr algn="ctr"/>
            <a:r>
              <a:rPr lang="en-US" sz="4800" dirty="0">
                <a:solidFill>
                  <a:srgbClr val="FFFFFF"/>
                </a:solidFill>
              </a:rPr>
              <a:t>Grounds for Discretionary Dismissal</a:t>
            </a:r>
          </a:p>
        </p:txBody>
      </p:sp>
      <p:sp>
        <p:nvSpPr>
          <p:cNvPr id="3" name="Content Placeholder 2">
            <a:extLst>
              <a:ext uri="{FF2B5EF4-FFF2-40B4-BE49-F238E27FC236}">
                <a16:creationId xmlns:a16="http://schemas.microsoft.com/office/drawing/2014/main" id="{6F7F6A12-EEAB-4CCA-B033-2624A269DB25}"/>
              </a:ext>
            </a:extLst>
          </p:cNvPr>
          <p:cNvSpPr>
            <a:spLocks noGrp="1"/>
          </p:cNvSpPr>
          <p:nvPr>
            <p:ph idx="1"/>
          </p:nvPr>
        </p:nvSpPr>
        <p:spPr>
          <a:xfrm>
            <a:off x="1237570" y="2486417"/>
            <a:ext cx="10058400" cy="4371583"/>
          </a:xfrm>
        </p:spPr>
        <p:txBody>
          <a:bodyPr>
            <a:normAutofit/>
          </a:bodyPr>
          <a:lstStyle/>
          <a:p>
            <a:r>
              <a:rPr lang="en-US" dirty="0"/>
              <a:t>The Title IX Coordinator may dismiss a complaint if: </a:t>
            </a:r>
          </a:p>
          <a:p>
            <a:pPr marL="0" indent="0">
              <a:buNone/>
            </a:pPr>
            <a:endParaRPr lang="en-US" dirty="0"/>
          </a:p>
          <a:p>
            <a:pPr>
              <a:buFont typeface="Wingdings" panose="05000000000000000000" pitchFamily="2" charset="2"/>
              <a:buChar char="q"/>
            </a:pPr>
            <a:r>
              <a:rPr lang="en-US" dirty="0"/>
              <a:t> The Complainant notifies the Title IX Coordinator in writing that the Complainant wishes to withdraw the formal complaint or some of the allegations;</a:t>
            </a:r>
          </a:p>
          <a:p>
            <a:pPr>
              <a:buFont typeface="Wingdings" panose="05000000000000000000" pitchFamily="2" charset="2"/>
              <a:buChar char="q"/>
            </a:pPr>
            <a:r>
              <a:rPr lang="en-US" dirty="0"/>
              <a:t> The Respondent is no longer enrolled or employed by the LEA; or</a:t>
            </a:r>
          </a:p>
          <a:p>
            <a:pPr>
              <a:buFont typeface="Wingdings" panose="05000000000000000000" pitchFamily="2" charset="2"/>
              <a:buChar char="q"/>
            </a:pPr>
            <a:r>
              <a:rPr lang="en-US" dirty="0"/>
              <a:t> Specific circumstances prevent the school from gathering evidence sufficient to reach a determination about the allegations.</a:t>
            </a:r>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73664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9CCCC-87A2-45D6-AE98-2D28F27A9CA2}"/>
              </a:ext>
            </a:extLst>
          </p:cNvPr>
          <p:cNvSpPr>
            <a:spLocks noGrp="1"/>
          </p:cNvSpPr>
          <p:nvPr>
            <p:ph type="ctrTitle"/>
          </p:nvPr>
        </p:nvSpPr>
        <p:spPr/>
        <p:txBody>
          <a:bodyPr/>
          <a:lstStyle/>
          <a:p>
            <a:r>
              <a:rPr lang="en-US" dirty="0"/>
              <a:t>Quiz Time	</a:t>
            </a:r>
          </a:p>
        </p:txBody>
      </p:sp>
      <p:sp>
        <p:nvSpPr>
          <p:cNvPr id="3" name="Subtitle 2">
            <a:extLst>
              <a:ext uri="{FF2B5EF4-FFF2-40B4-BE49-F238E27FC236}">
                <a16:creationId xmlns:a16="http://schemas.microsoft.com/office/drawing/2014/main" id="{6671FD74-7983-4437-99F2-96936773736E}"/>
              </a:ext>
            </a:extLst>
          </p:cNvPr>
          <p:cNvSpPr>
            <a:spLocks noGrp="1"/>
          </p:cNvSpPr>
          <p:nvPr>
            <p:ph type="subTitle" idx="1"/>
          </p:nvPr>
        </p:nvSpPr>
        <p:spPr/>
        <p:txBody>
          <a:bodyPr/>
          <a:lstStyle/>
          <a:p>
            <a:r>
              <a:rPr lang="en-US" dirty="0"/>
              <a:t>what are the grounds for (1) Mandatory dismissal, and (2) Discretionary dismissal? </a:t>
            </a:r>
          </a:p>
        </p:txBody>
      </p:sp>
      <p:pic>
        <p:nvPicPr>
          <p:cNvPr id="5" name="Graphic 4" descr="Classroom outline">
            <a:extLst>
              <a:ext uri="{FF2B5EF4-FFF2-40B4-BE49-F238E27FC236}">
                <a16:creationId xmlns:a16="http://schemas.microsoft.com/office/drawing/2014/main" id="{8BFA4850-DD66-4F04-9732-434E784198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18328" y="1506254"/>
            <a:ext cx="2163871" cy="2163871"/>
          </a:xfrm>
          <a:prstGeom prst="rect">
            <a:avLst/>
          </a:prstGeom>
        </p:spPr>
      </p:pic>
    </p:spTree>
    <p:extLst>
      <p:ext uri="{BB962C8B-B14F-4D97-AF65-F5344CB8AC3E}">
        <p14:creationId xmlns:p14="http://schemas.microsoft.com/office/powerpoint/2010/main" val="4139902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87D6E5-2223-4B3D-8428-B6320BE7925B}"/>
              </a:ext>
            </a:extLst>
          </p:cNvPr>
          <p:cNvSpPr>
            <a:spLocks noGrp="1"/>
          </p:cNvSpPr>
          <p:nvPr>
            <p:ph type="title"/>
          </p:nvPr>
        </p:nvSpPr>
        <p:spPr>
          <a:xfrm>
            <a:off x="1097280" y="286603"/>
            <a:ext cx="10058400" cy="1450757"/>
          </a:xfrm>
        </p:spPr>
        <p:txBody>
          <a:bodyPr>
            <a:normAutofit/>
          </a:bodyPr>
          <a:lstStyle/>
          <a:p>
            <a:r>
              <a:rPr lang="en-US" dirty="0"/>
              <a:t>Upon dismissal…	</a:t>
            </a:r>
          </a:p>
        </p:txBody>
      </p:sp>
      <p:cxnSp>
        <p:nvCxnSpPr>
          <p:cNvPr id="73"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C2B4488-9453-472A-8CC6-9DFAFFCF9294}"/>
              </a:ext>
            </a:extLst>
          </p:cNvPr>
          <p:cNvSpPr>
            <a:spLocks noGrp="1"/>
          </p:cNvSpPr>
          <p:nvPr>
            <p:ph idx="1"/>
          </p:nvPr>
        </p:nvSpPr>
        <p:spPr>
          <a:xfrm>
            <a:off x="1097280" y="2108201"/>
            <a:ext cx="5575367" cy="3760891"/>
          </a:xfrm>
        </p:spPr>
        <p:txBody>
          <a:bodyPr>
            <a:normAutofit/>
          </a:bodyPr>
          <a:lstStyle/>
          <a:p>
            <a:endParaRPr lang="en-US" b="1" dirty="0"/>
          </a:p>
          <a:p>
            <a:r>
              <a:rPr lang="en-US" b="1" dirty="0"/>
              <a:t>The Title IX Coordinator must promptly send written notice of the dismissal and the reason(s) thereof simultaneously to the parties. </a:t>
            </a:r>
          </a:p>
          <a:p>
            <a:endParaRPr lang="en-US" b="1" dirty="0"/>
          </a:p>
          <a:p>
            <a:r>
              <a:rPr lang="en-US" b="1" dirty="0"/>
              <a:t>The dismissal can be appealed by either party.</a:t>
            </a:r>
          </a:p>
        </p:txBody>
      </p:sp>
      <p:pic>
        <p:nvPicPr>
          <p:cNvPr id="7170" name="Picture 2" descr="Icon&#10;&#10;Description automatically generated">
            <a:extLst>
              <a:ext uri="{FF2B5EF4-FFF2-40B4-BE49-F238E27FC236}">
                <a16:creationId xmlns:a16="http://schemas.microsoft.com/office/drawing/2014/main" id="{27E9678C-60B4-4343-AE16-7B2A7BB71A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 b="404"/>
          <a:stretch/>
        </p:blipFill>
        <p:spPr bwMode="auto">
          <a:xfrm>
            <a:off x="7534656" y="2426705"/>
            <a:ext cx="3237728" cy="321947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24063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289DCEA-CB7B-4CEA-BA7A-74831491B755}"/>
              </a:ext>
            </a:extLst>
          </p:cNvPr>
          <p:cNvSpPr>
            <a:spLocks noGrp="1"/>
          </p:cNvSpPr>
          <p:nvPr>
            <p:ph type="title"/>
          </p:nvPr>
        </p:nvSpPr>
        <p:spPr>
          <a:xfrm>
            <a:off x="1097279" y="286603"/>
            <a:ext cx="10338983" cy="1618397"/>
          </a:xfrm>
        </p:spPr>
        <p:txBody>
          <a:bodyPr anchor="ctr">
            <a:noAutofit/>
          </a:bodyPr>
          <a:lstStyle/>
          <a:p>
            <a:pPr algn="ctr"/>
            <a:r>
              <a:rPr lang="en-US" sz="4800" dirty="0">
                <a:solidFill>
                  <a:srgbClr val="FFFFFF"/>
                </a:solidFill>
              </a:rPr>
              <a:t>Emergency Removals</a:t>
            </a:r>
          </a:p>
        </p:txBody>
      </p:sp>
      <p:sp>
        <p:nvSpPr>
          <p:cNvPr id="3" name="Content Placeholder 2">
            <a:extLst>
              <a:ext uri="{FF2B5EF4-FFF2-40B4-BE49-F238E27FC236}">
                <a16:creationId xmlns:a16="http://schemas.microsoft.com/office/drawing/2014/main" id="{6F7F6A12-EEAB-4CCA-B033-2624A269DB25}"/>
              </a:ext>
            </a:extLst>
          </p:cNvPr>
          <p:cNvSpPr>
            <a:spLocks noGrp="1"/>
          </p:cNvSpPr>
          <p:nvPr>
            <p:ph idx="1"/>
          </p:nvPr>
        </p:nvSpPr>
        <p:spPr>
          <a:xfrm>
            <a:off x="521901" y="2191603"/>
            <a:ext cx="11240039" cy="4371583"/>
          </a:xfrm>
        </p:spPr>
        <p:txBody>
          <a:bodyPr>
            <a:normAutofit/>
          </a:bodyPr>
          <a:lstStyle/>
          <a:p>
            <a:pPr marL="0" indent="0">
              <a:buNone/>
            </a:pPr>
            <a:r>
              <a:rPr lang="en-US" dirty="0"/>
              <a:t>A school can remove a student Respondent from the school’s education programs/activities if the student Respondent poses an immediate threat to anyone's physical health or safety. </a:t>
            </a:r>
          </a:p>
          <a:p>
            <a:pPr marL="0" indent="0">
              <a:buNone/>
            </a:pPr>
            <a:endParaRPr lang="en-US" sz="100" dirty="0"/>
          </a:p>
          <a:p>
            <a:pPr marL="0" indent="0">
              <a:buNone/>
            </a:pPr>
            <a:r>
              <a:rPr lang="en-US" dirty="0"/>
              <a:t>In order to remove a student Respondent, the LEA must:</a:t>
            </a:r>
          </a:p>
          <a:p>
            <a:pPr>
              <a:buFont typeface="Wingdings" panose="05000000000000000000" pitchFamily="2" charset="2"/>
              <a:buChar char="q"/>
            </a:pPr>
            <a:r>
              <a:rPr lang="en-US" dirty="0"/>
              <a:t> perform a risk analysis; </a:t>
            </a:r>
          </a:p>
          <a:p>
            <a:pPr>
              <a:buFont typeface="Wingdings" panose="05000000000000000000" pitchFamily="2" charset="2"/>
              <a:buChar char="q"/>
            </a:pPr>
            <a:r>
              <a:rPr lang="en-US" dirty="0"/>
              <a:t> comply with IDEA/504/ADA (manifestation determination); and</a:t>
            </a:r>
          </a:p>
          <a:p>
            <a:pPr>
              <a:buFont typeface="Wingdings" panose="05000000000000000000" pitchFamily="2" charset="2"/>
              <a:buChar char="q"/>
            </a:pPr>
            <a:r>
              <a:rPr lang="en-US" dirty="0"/>
              <a:t> refer to LEA policy and consult administration to determine what qualifies as an immediate threat.</a:t>
            </a:r>
          </a:p>
          <a:p>
            <a:pPr marL="0" indent="0">
              <a:buNone/>
            </a:pPr>
            <a:endParaRPr lang="en-US" sz="100" dirty="0"/>
          </a:p>
          <a:p>
            <a:pPr marL="0" indent="0">
              <a:buNone/>
            </a:pPr>
            <a:r>
              <a:rPr lang="en-US" dirty="0"/>
              <a:t>The student Respondent must be provided with notice and opportunity to appeal the decision immediately following removal. Removal decision should be reviewed if circumstances change. </a:t>
            </a:r>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6952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9" name="Straight Connector 138">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1" name="Rectangle 140">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BEC914F-C681-4D89-B6D6-66A75FEE65F7}"/>
              </a:ext>
            </a:extLst>
          </p:cNvPr>
          <p:cNvSpPr>
            <a:spLocks noGrp="1"/>
          </p:cNvSpPr>
          <p:nvPr>
            <p:ph type="title"/>
          </p:nvPr>
        </p:nvSpPr>
        <p:spPr>
          <a:xfrm>
            <a:off x="7958485" y="682880"/>
            <a:ext cx="3821246" cy="3494790"/>
          </a:xfrm>
        </p:spPr>
        <p:txBody>
          <a:bodyPr vert="horz" lIns="91440" tIns="45720" rIns="91440" bIns="45720" rtlCol="0" anchor="b">
            <a:normAutofit/>
          </a:bodyPr>
          <a:lstStyle/>
          <a:p>
            <a:r>
              <a:rPr lang="en-US" sz="5400" dirty="0">
                <a:solidFill>
                  <a:schemeClr val="tx1">
                    <a:lumMod val="85000"/>
                    <a:lumOff val="15000"/>
                  </a:schemeClr>
                </a:solidFill>
              </a:rPr>
              <a:t>Investigations</a:t>
            </a:r>
          </a:p>
        </p:txBody>
      </p:sp>
      <p:pic>
        <p:nvPicPr>
          <p:cNvPr id="8196" name="Picture 4" descr="Businessperson using a digital tablet in office">
            <a:extLst>
              <a:ext uri="{FF2B5EF4-FFF2-40B4-BE49-F238E27FC236}">
                <a16:creationId xmlns:a16="http://schemas.microsoft.com/office/drawing/2014/main" id="{E0B1054D-4350-4524-A673-66949B63AA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9" y="860207"/>
            <a:ext cx="6912217" cy="4613904"/>
          </a:xfrm>
          <a:prstGeom prst="rect">
            <a:avLst/>
          </a:prstGeom>
          <a:noFill/>
          <a:extLst>
            <a:ext uri="{909E8E84-426E-40DD-AFC4-6F175D3DCCD1}">
              <a14:hiddenFill xmlns:a14="http://schemas.microsoft.com/office/drawing/2010/main">
                <a:solidFill>
                  <a:srgbClr val="FFFFFF"/>
                </a:solidFill>
              </a14:hiddenFill>
            </a:ext>
          </a:extLst>
        </p:spPr>
      </p:pic>
      <p:cxnSp>
        <p:nvCxnSpPr>
          <p:cNvPr id="143" name="Straight Connector 142">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72607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2BA6-AA24-434B-82DF-5FDFBD8F9F74}"/>
              </a:ext>
            </a:extLst>
          </p:cNvPr>
          <p:cNvSpPr>
            <a:spLocks noGrp="1"/>
          </p:cNvSpPr>
          <p:nvPr>
            <p:ph type="title"/>
          </p:nvPr>
        </p:nvSpPr>
        <p:spPr/>
        <p:txBody>
          <a:bodyPr/>
          <a:lstStyle/>
          <a:p>
            <a:r>
              <a:rPr lang="en-US" dirty="0"/>
              <a:t>Coordinating an Investigation</a:t>
            </a:r>
          </a:p>
        </p:txBody>
      </p:sp>
      <p:sp>
        <p:nvSpPr>
          <p:cNvPr id="3" name="Content Placeholder 2">
            <a:extLst>
              <a:ext uri="{FF2B5EF4-FFF2-40B4-BE49-F238E27FC236}">
                <a16:creationId xmlns:a16="http://schemas.microsoft.com/office/drawing/2014/main" id="{0B6C8E28-801D-49D6-9AFE-014646066CB3}"/>
              </a:ext>
            </a:extLst>
          </p:cNvPr>
          <p:cNvSpPr>
            <a:spLocks noGrp="1"/>
          </p:cNvSpPr>
          <p:nvPr>
            <p:ph idx="1"/>
          </p:nvPr>
        </p:nvSpPr>
        <p:spPr>
          <a:xfrm>
            <a:off x="1097280" y="2220935"/>
            <a:ext cx="10058400" cy="3760891"/>
          </a:xfrm>
        </p:spPr>
        <p:txBody>
          <a:bodyPr>
            <a:normAutofit fontScale="92500" lnSpcReduction="10000"/>
          </a:bodyPr>
          <a:lstStyle/>
          <a:p>
            <a:pPr>
              <a:buFont typeface="Wingdings" panose="05000000000000000000" pitchFamily="2" charset="2"/>
              <a:buChar char="q"/>
            </a:pPr>
            <a:r>
              <a:rPr lang="en-US" dirty="0"/>
              <a:t> Provide written notice to the parties.</a:t>
            </a:r>
            <a:endParaRPr lang="en-US" sz="200" dirty="0"/>
          </a:p>
          <a:p>
            <a:pPr>
              <a:buFont typeface="Wingdings" panose="05000000000000000000" pitchFamily="2" charset="2"/>
              <a:buChar char="q"/>
            </a:pPr>
            <a:r>
              <a:rPr lang="en-US" dirty="0"/>
              <a:t> Assemble trained investigation team (TIXC can be investigator).</a:t>
            </a:r>
          </a:p>
          <a:p>
            <a:pPr>
              <a:buFont typeface="Wingdings" panose="05000000000000000000" pitchFamily="2" charset="2"/>
              <a:buChar char="q"/>
            </a:pPr>
            <a:r>
              <a:rPr lang="en-US" dirty="0"/>
              <a:t> Meet with investigator regularly to ensure process is being followed, e.g., all notices sent, evidence sent, draft report sent, etc.</a:t>
            </a:r>
          </a:p>
          <a:p>
            <a:pPr>
              <a:buFont typeface="Wingdings" panose="05000000000000000000" pitchFamily="2" charset="2"/>
              <a:buChar char="q"/>
            </a:pPr>
            <a:r>
              <a:rPr lang="en-US" dirty="0"/>
              <a:t> Assign trained decision maker (or panel of decision makers) to determine responsibility.</a:t>
            </a:r>
          </a:p>
          <a:p>
            <a:pPr>
              <a:buFont typeface="Wingdings" panose="05000000000000000000" pitchFamily="2" charset="2"/>
              <a:buChar char="q"/>
            </a:pPr>
            <a:r>
              <a:rPr lang="en-US" dirty="0"/>
              <a:t> Ensure that the decision makers’ written determination of responsibility is sent to both parties simultaneously.</a:t>
            </a:r>
          </a:p>
          <a:p>
            <a:pPr>
              <a:buFont typeface="Wingdings" panose="05000000000000000000" pitchFamily="2" charset="2"/>
              <a:buChar char="q"/>
            </a:pPr>
            <a:r>
              <a:rPr lang="en-US" dirty="0"/>
              <a:t> Ensure that all remedies included in decision makers’ written determination are implemented.</a:t>
            </a:r>
          </a:p>
        </p:txBody>
      </p:sp>
    </p:spTree>
    <p:extLst>
      <p:ext uri="{BB962C8B-B14F-4D97-AF65-F5344CB8AC3E}">
        <p14:creationId xmlns:p14="http://schemas.microsoft.com/office/powerpoint/2010/main" val="636954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63746B-C2BF-4BF3-8369-91E2AF942600}"/>
              </a:ext>
            </a:extLst>
          </p:cNvPr>
          <p:cNvSpPr>
            <a:spLocks noGrp="1"/>
          </p:cNvSpPr>
          <p:nvPr>
            <p:ph type="title"/>
          </p:nvPr>
        </p:nvSpPr>
        <p:spPr>
          <a:xfrm>
            <a:off x="325680" y="643467"/>
            <a:ext cx="3391338" cy="5126203"/>
          </a:xfrm>
        </p:spPr>
        <p:txBody>
          <a:bodyPr anchor="ctr">
            <a:normAutofit/>
          </a:bodyPr>
          <a:lstStyle/>
          <a:p>
            <a:pPr algn="r"/>
            <a:r>
              <a:rPr lang="en-US" dirty="0"/>
              <a:t>Record Keeping</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334CC8-3072-4E3C-B593-141AD9BE6F00}"/>
              </a:ext>
            </a:extLst>
          </p:cNvPr>
          <p:cNvSpPr>
            <a:spLocks noGrp="1"/>
          </p:cNvSpPr>
          <p:nvPr>
            <p:ph idx="1"/>
          </p:nvPr>
        </p:nvSpPr>
        <p:spPr>
          <a:xfrm>
            <a:off x="4721079" y="321073"/>
            <a:ext cx="6791894" cy="6167409"/>
          </a:xfrm>
        </p:spPr>
        <p:txBody>
          <a:bodyPr anchor="ctr">
            <a:normAutofit lnSpcReduction="10000"/>
          </a:bodyPr>
          <a:lstStyle/>
          <a:p>
            <a:pPr rtl="0">
              <a:spcBef>
                <a:spcPts val="0"/>
              </a:spcBef>
              <a:spcAft>
                <a:spcPts val="0"/>
              </a:spcAft>
            </a:pPr>
            <a:endParaRPr lang="en-US" b="0" i="0" u="none" strike="noStrike" dirty="0">
              <a:solidFill>
                <a:srgbClr val="3F3F3F"/>
              </a:solidFill>
              <a:effectLst/>
              <a:latin typeface="Calibri" panose="020F0502020204030204" pitchFamily="34" charset="0"/>
            </a:endParaRPr>
          </a:p>
          <a:p>
            <a:pPr rtl="0">
              <a:spcBef>
                <a:spcPts val="0"/>
              </a:spcBef>
              <a:spcAft>
                <a:spcPts val="0"/>
              </a:spcAft>
            </a:pPr>
            <a:endParaRPr lang="en-US" dirty="0">
              <a:solidFill>
                <a:srgbClr val="3F3F3F"/>
              </a:solidFill>
              <a:latin typeface="Calibri" panose="020F0502020204030204" pitchFamily="34" charset="0"/>
            </a:endParaRPr>
          </a:p>
          <a:p>
            <a:pPr marL="0" indent="0" rtl="0">
              <a:spcBef>
                <a:spcPts val="0"/>
              </a:spcBef>
              <a:spcAft>
                <a:spcPts val="0"/>
              </a:spcAft>
              <a:buNone/>
            </a:pPr>
            <a:r>
              <a:rPr lang="en-US" b="0" i="0" u="none" strike="noStrike" dirty="0">
                <a:solidFill>
                  <a:srgbClr val="3F3F3F"/>
                </a:solidFill>
                <a:effectLst/>
                <a:latin typeface="Calibri" panose="020F0502020204030204" pitchFamily="34" charset="0"/>
              </a:rPr>
              <a:t>TIXC is responsible to ensure that records are kept for </a:t>
            </a:r>
            <a:r>
              <a:rPr lang="en-US" b="0" i="0" u="none" strike="noStrike" dirty="0">
                <a:solidFill>
                  <a:srgbClr val="000000"/>
                </a:solidFill>
                <a:effectLst/>
                <a:latin typeface="Calibri" panose="020F0502020204030204" pitchFamily="34" charset="0"/>
              </a:rPr>
              <a:t>seven</a:t>
            </a:r>
            <a:r>
              <a:rPr lang="en-US" b="0" i="0" u="none" strike="noStrike" dirty="0">
                <a:solidFill>
                  <a:srgbClr val="FF0000"/>
                </a:solidFill>
                <a:effectLst/>
                <a:latin typeface="Calibri" panose="020F0502020204030204" pitchFamily="34" charset="0"/>
              </a:rPr>
              <a:t> </a:t>
            </a:r>
            <a:r>
              <a:rPr lang="en-US" b="0" i="0" u="none" strike="noStrike" dirty="0">
                <a:solidFill>
                  <a:srgbClr val="3F3F3F"/>
                </a:solidFill>
                <a:effectLst/>
                <a:latin typeface="Calibri" panose="020F0502020204030204" pitchFamily="34" charset="0"/>
              </a:rPr>
              <a:t>years, including:</a:t>
            </a:r>
            <a:endParaRPr lang="en-US" sz="2400" b="0" dirty="0">
              <a:effectLst/>
            </a:endParaRPr>
          </a:p>
          <a:p>
            <a:pPr marL="293878" indent="-285750" rtl="0" fontAlgn="base">
              <a:spcBef>
                <a:spcPts val="1800"/>
              </a:spcBef>
              <a:spcAft>
                <a:spcPts val="0"/>
              </a:spcAft>
              <a:buFont typeface="Wingdings" panose="05000000000000000000" pitchFamily="2" charset="2"/>
              <a:buChar char="q"/>
            </a:pPr>
            <a:r>
              <a:rPr lang="en-US" b="0" i="0" u="none" strike="noStrike" dirty="0">
                <a:solidFill>
                  <a:srgbClr val="3F3F3F"/>
                </a:solidFill>
                <a:effectLst/>
                <a:latin typeface="Calibri" panose="020F0502020204030204" pitchFamily="34" charset="0"/>
              </a:rPr>
              <a:t>Records of a school’s actions, including any investigation, determinations of responsibility, disciplinary sanctions imposed, and remedies provided to Complainant</a:t>
            </a:r>
            <a:endParaRPr lang="en-US" b="0" i="0" u="none" strike="noStrike" dirty="0">
              <a:solidFill>
                <a:srgbClr val="3F3F3F"/>
              </a:solidFill>
              <a:effectLst/>
              <a:latin typeface="Arial" panose="020B0604020202020204" pitchFamily="34" charset="0"/>
            </a:endParaRPr>
          </a:p>
          <a:p>
            <a:pPr marL="293878" indent="-285750" rtl="0" fontAlgn="base">
              <a:spcBef>
                <a:spcPts val="1800"/>
              </a:spcBef>
              <a:spcAft>
                <a:spcPts val="0"/>
              </a:spcAft>
              <a:buFont typeface="Wingdings" panose="05000000000000000000" pitchFamily="2" charset="2"/>
              <a:buChar char="q"/>
            </a:pPr>
            <a:r>
              <a:rPr lang="en-US" b="0" i="0" u="none" strike="noStrike" dirty="0">
                <a:solidFill>
                  <a:srgbClr val="3F3F3F"/>
                </a:solidFill>
                <a:effectLst/>
                <a:latin typeface="Calibri" panose="020F0502020204030204" pitchFamily="34" charset="0"/>
              </a:rPr>
              <a:t>Records of any appeals and materials associated with an appeal</a:t>
            </a:r>
            <a:endParaRPr lang="en-US" b="0" i="0" u="none" strike="noStrike" dirty="0">
              <a:solidFill>
                <a:srgbClr val="3F3F3F"/>
              </a:solidFill>
              <a:effectLst/>
              <a:latin typeface="Arial" panose="020B0604020202020204" pitchFamily="34" charset="0"/>
            </a:endParaRPr>
          </a:p>
          <a:p>
            <a:pPr marL="293878" indent="-285750" rtl="0" fontAlgn="base">
              <a:spcBef>
                <a:spcPts val="1800"/>
              </a:spcBef>
              <a:spcAft>
                <a:spcPts val="0"/>
              </a:spcAft>
              <a:buFont typeface="Wingdings" panose="05000000000000000000" pitchFamily="2" charset="2"/>
              <a:buChar char="q"/>
            </a:pPr>
            <a:r>
              <a:rPr lang="en-US" b="0" i="0" u="none" strike="noStrike" dirty="0">
                <a:solidFill>
                  <a:srgbClr val="3F3F3F"/>
                </a:solidFill>
                <a:effectLst/>
                <a:latin typeface="Calibri" panose="020F0502020204030204" pitchFamily="34" charset="0"/>
              </a:rPr>
              <a:t>Records of any informal resolution process</a:t>
            </a:r>
            <a:endParaRPr lang="en-US" b="0" i="0" u="none" strike="noStrike" dirty="0">
              <a:solidFill>
                <a:srgbClr val="3F3F3F"/>
              </a:solidFill>
              <a:effectLst/>
              <a:latin typeface="Arial" panose="020B0604020202020204" pitchFamily="34" charset="0"/>
            </a:endParaRPr>
          </a:p>
          <a:p>
            <a:pPr marL="293878" indent="-285750" rtl="0" fontAlgn="base">
              <a:spcBef>
                <a:spcPts val="1800"/>
              </a:spcBef>
              <a:spcAft>
                <a:spcPts val="0"/>
              </a:spcAft>
              <a:buFont typeface="Wingdings" panose="05000000000000000000" pitchFamily="2" charset="2"/>
              <a:buChar char="q"/>
            </a:pPr>
            <a:r>
              <a:rPr lang="en-US" b="0" i="0" u="none" strike="noStrike" dirty="0">
                <a:solidFill>
                  <a:srgbClr val="3F3F3F"/>
                </a:solidFill>
                <a:effectLst/>
                <a:latin typeface="Calibri" panose="020F0502020204030204" pitchFamily="34" charset="0"/>
              </a:rPr>
              <a:t>All materials </a:t>
            </a:r>
            <a:r>
              <a:rPr lang="en-US" b="0" i="0" u="sng" strike="noStrike" dirty="0">
                <a:solidFill>
                  <a:srgbClr val="3F3F3F"/>
                </a:solidFill>
                <a:effectLst/>
                <a:latin typeface="Calibri" panose="020F0502020204030204" pitchFamily="34" charset="0"/>
              </a:rPr>
              <a:t>used to train</a:t>
            </a:r>
            <a:r>
              <a:rPr lang="en-US" b="0" i="0" u="none" strike="noStrike" dirty="0">
                <a:solidFill>
                  <a:srgbClr val="3F3F3F"/>
                </a:solidFill>
                <a:effectLst/>
                <a:latin typeface="Calibri" panose="020F0502020204030204" pitchFamily="34" charset="0"/>
              </a:rPr>
              <a:t> Title IX coordinators, investigators, decision-makers, and any person who facilitates an informal resolution</a:t>
            </a:r>
            <a:endParaRPr lang="en-US" b="0" i="0" u="none" strike="noStrike" dirty="0">
              <a:solidFill>
                <a:srgbClr val="3F3F3F"/>
              </a:solidFill>
              <a:effectLst/>
              <a:latin typeface="Arial" panose="020B0604020202020204" pitchFamily="34" charset="0"/>
            </a:endParaRPr>
          </a:p>
          <a:p>
            <a:pPr marL="293878" indent="-285750" rtl="0" fontAlgn="base">
              <a:spcBef>
                <a:spcPts val="1800"/>
              </a:spcBef>
              <a:spcAft>
                <a:spcPts val="0"/>
              </a:spcAft>
              <a:buFont typeface="Wingdings" panose="05000000000000000000" pitchFamily="2" charset="2"/>
              <a:buChar char="q"/>
            </a:pPr>
            <a:r>
              <a:rPr lang="en-US" b="0" i="0" u="none" strike="noStrike" dirty="0">
                <a:solidFill>
                  <a:srgbClr val="3F3F3F"/>
                </a:solidFill>
                <a:effectLst/>
                <a:latin typeface="Calibri" panose="020F0502020204030204" pitchFamily="34" charset="0"/>
              </a:rPr>
              <a:t>Records of the supportive measures that were provided (or why not)</a:t>
            </a:r>
            <a:endParaRPr lang="en-US" b="0" i="0" u="none" strike="noStrike" dirty="0">
              <a:solidFill>
                <a:srgbClr val="3F3F3F"/>
              </a:solidFill>
              <a:effectLst/>
              <a:latin typeface="Arial" panose="020B0604020202020204" pitchFamily="34" charset="0"/>
            </a:endParaRPr>
          </a:p>
          <a:p>
            <a:endParaRPr lang="en-US" sz="2400" dirty="0"/>
          </a:p>
          <a:p>
            <a:endParaRPr lang="en-US" sz="2400" dirty="0"/>
          </a:p>
        </p:txBody>
      </p:sp>
      <p:sp>
        <p:nvSpPr>
          <p:cNvPr id="12" name="Rectangle 11">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6621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9CCCC-87A2-45D6-AE98-2D28F27A9CA2}"/>
              </a:ext>
            </a:extLst>
          </p:cNvPr>
          <p:cNvSpPr>
            <a:spLocks noGrp="1"/>
          </p:cNvSpPr>
          <p:nvPr>
            <p:ph type="ctrTitle"/>
          </p:nvPr>
        </p:nvSpPr>
        <p:spPr/>
        <p:txBody>
          <a:bodyPr/>
          <a:lstStyle/>
          <a:p>
            <a:r>
              <a:rPr lang="en-US"/>
              <a:t>Scenarios</a:t>
            </a:r>
            <a:endParaRPr lang="en-US" dirty="0"/>
          </a:p>
        </p:txBody>
      </p:sp>
      <p:sp>
        <p:nvSpPr>
          <p:cNvPr id="3" name="Subtitle 2">
            <a:extLst>
              <a:ext uri="{FF2B5EF4-FFF2-40B4-BE49-F238E27FC236}">
                <a16:creationId xmlns:a16="http://schemas.microsoft.com/office/drawing/2014/main" id="{6671FD74-7983-4437-99F2-96936773736E}"/>
              </a:ext>
            </a:extLst>
          </p:cNvPr>
          <p:cNvSpPr>
            <a:spLocks noGrp="1"/>
          </p:cNvSpPr>
          <p:nvPr>
            <p:ph type="subTitle" idx="1"/>
          </p:nvPr>
        </p:nvSpPr>
        <p:spPr/>
        <p:txBody>
          <a:bodyPr/>
          <a:lstStyle/>
          <a:p>
            <a:r>
              <a:rPr lang="en-US"/>
              <a:t>now that you are an expert</a:t>
            </a:r>
            <a:endParaRPr lang="en-US" dirty="0"/>
          </a:p>
        </p:txBody>
      </p:sp>
      <p:pic>
        <p:nvPicPr>
          <p:cNvPr id="5" name="Graphic 4" descr="Professor female outline">
            <a:extLst>
              <a:ext uri="{FF2B5EF4-FFF2-40B4-BE49-F238E27FC236}">
                <a16:creationId xmlns:a16="http://schemas.microsoft.com/office/drawing/2014/main" id="{8BFA4850-DD66-4F04-9732-434E7841982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818328" y="1506254"/>
            <a:ext cx="2163871" cy="2163871"/>
          </a:xfrm>
          <a:prstGeom prst="rect">
            <a:avLst/>
          </a:prstGeom>
        </p:spPr>
      </p:pic>
    </p:spTree>
    <p:extLst>
      <p:ext uri="{BB962C8B-B14F-4D97-AF65-F5344CB8AC3E}">
        <p14:creationId xmlns:p14="http://schemas.microsoft.com/office/powerpoint/2010/main" val="282701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A64C4-C3E8-4394-B518-4DC91591BA6A}"/>
              </a:ext>
            </a:extLst>
          </p:cNvPr>
          <p:cNvSpPr>
            <a:spLocks noGrp="1"/>
          </p:cNvSpPr>
          <p:nvPr>
            <p:ph type="title"/>
          </p:nvPr>
        </p:nvSpPr>
        <p:spPr/>
        <p:txBody>
          <a:bodyPr/>
          <a:lstStyle/>
          <a:p>
            <a:r>
              <a:rPr lang="en-US" dirty="0"/>
              <a:t>Widespread Notification of Designated Title IX Coordinators</a:t>
            </a:r>
          </a:p>
        </p:txBody>
      </p:sp>
      <p:sp>
        <p:nvSpPr>
          <p:cNvPr id="3" name="Content Placeholder 2">
            <a:extLst>
              <a:ext uri="{FF2B5EF4-FFF2-40B4-BE49-F238E27FC236}">
                <a16:creationId xmlns:a16="http://schemas.microsoft.com/office/drawing/2014/main" id="{E75AF355-C61E-4806-81EB-EC4BC1155783}"/>
              </a:ext>
            </a:extLst>
          </p:cNvPr>
          <p:cNvSpPr>
            <a:spLocks noGrp="1"/>
          </p:cNvSpPr>
          <p:nvPr>
            <p:ph idx="1"/>
          </p:nvPr>
        </p:nvSpPr>
        <p:spPr>
          <a:xfrm>
            <a:off x="1097280" y="2396299"/>
            <a:ext cx="10058400" cy="3760891"/>
          </a:xfrm>
        </p:spPr>
        <p:txBody>
          <a:bodyPr>
            <a:normAutofit/>
          </a:bodyPr>
          <a:lstStyle/>
          <a:p>
            <a:r>
              <a:rPr lang="en-US" dirty="0"/>
              <a:t>You must notify all applicants (for admission or employment), students, parents  or legal guardians, employees, and any recognized employee associations of the name or title, office address, e-mail address, and telephone number of the designated TIXC.</a:t>
            </a:r>
          </a:p>
          <a:p>
            <a:pPr marL="0" indent="0">
              <a:buNone/>
            </a:pPr>
            <a:endParaRPr lang="en-US" dirty="0"/>
          </a:p>
          <a:p>
            <a:pPr marL="0" indent="0">
              <a:buNone/>
            </a:pPr>
            <a:r>
              <a:rPr lang="en-US" dirty="0"/>
              <a:t>This information must be: </a:t>
            </a:r>
          </a:p>
          <a:p>
            <a:pPr marL="749808" lvl="1" indent="-457200">
              <a:buFont typeface="+mj-lt"/>
              <a:buAutoNum type="arabicPeriod"/>
            </a:pPr>
            <a:r>
              <a:rPr lang="en-US" sz="2000" dirty="0"/>
              <a:t>on your website, and</a:t>
            </a:r>
          </a:p>
          <a:p>
            <a:pPr marL="749808" lvl="1" indent="-457200">
              <a:buFont typeface="+mj-lt"/>
              <a:buAutoNum type="arabicPeriod"/>
            </a:pPr>
            <a:r>
              <a:rPr lang="en-US" sz="2000" dirty="0"/>
              <a:t>in each handbook or catalog that you make available to the individuals identified above</a:t>
            </a:r>
          </a:p>
        </p:txBody>
      </p:sp>
    </p:spTree>
    <p:extLst>
      <p:ext uri="{BB962C8B-B14F-4D97-AF65-F5344CB8AC3E}">
        <p14:creationId xmlns:p14="http://schemas.microsoft.com/office/powerpoint/2010/main" val="1284113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EE96-3B18-4045-A62A-C938420FE9E5}"/>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id="{FECDCC1B-B32A-411C-BC4B-91BD6D7384D6}"/>
              </a:ext>
            </a:extLst>
          </p:cNvPr>
          <p:cNvSpPr>
            <a:spLocks noGrp="1"/>
          </p:cNvSpPr>
          <p:nvPr>
            <p:ph idx="1"/>
          </p:nvPr>
        </p:nvSpPr>
        <p:spPr>
          <a:xfrm>
            <a:off x="1097280" y="2233461"/>
            <a:ext cx="10058400" cy="3760891"/>
          </a:xfrm>
        </p:spPr>
        <p:txBody>
          <a:bodyPr>
            <a:normAutofit/>
          </a:bodyPr>
          <a:lstStyle/>
          <a:p>
            <a:pPr rtl="0">
              <a:spcBef>
                <a:spcPts val="1200"/>
              </a:spcBef>
              <a:spcAft>
                <a:spcPts val="1200"/>
              </a:spcAft>
            </a:pPr>
            <a:r>
              <a:rPr lang="en-US" b="0" i="0" u="none" strike="noStrike" dirty="0">
                <a:solidFill>
                  <a:srgbClr val="3F3F3F"/>
                </a:solidFill>
                <a:effectLst/>
                <a:latin typeface="Arial" panose="020B0604020202020204" pitchFamily="34" charset="0"/>
              </a:rPr>
              <a:t>One of our high school students was attending a female volleyball game on our school campus. This student was allegedly yelling inappropriate sexist and sexual things at the opposing teams’ players. In addition, they were yelling inappropriate things of a non-sexual nature at the coaches of the opposing team. After receiving multiple emails and calls from the parents and administration of the opposing team’s school, our high school athletic director wants to ban this student from attending all future games. </a:t>
            </a:r>
            <a:endParaRPr lang="en-US" sz="2400" b="0" dirty="0">
              <a:effectLst/>
            </a:endParaRPr>
          </a:p>
          <a:p>
            <a:pPr rtl="0">
              <a:spcBef>
                <a:spcPts val="1200"/>
              </a:spcBef>
              <a:spcAft>
                <a:spcPts val="1200"/>
              </a:spcAft>
            </a:pPr>
            <a:r>
              <a:rPr lang="en-US" b="0" i="0" u="none" strike="noStrike" dirty="0">
                <a:solidFill>
                  <a:srgbClr val="3F3F3F"/>
                </a:solidFill>
                <a:effectLst/>
                <a:latin typeface="Arial" panose="020B0604020202020204" pitchFamily="34" charset="0"/>
              </a:rPr>
              <a:t>Does this situation fall under the definition of sexual harassment? If so, can the student be barred from attending games without a signed complaint and a formal investigation?</a:t>
            </a:r>
            <a:endParaRPr lang="en-US" sz="2400" b="0" dirty="0">
              <a:effectLst/>
            </a:endParaRPr>
          </a:p>
        </p:txBody>
      </p:sp>
    </p:spTree>
    <p:extLst>
      <p:ext uri="{BB962C8B-B14F-4D97-AF65-F5344CB8AC3E}">
        <p14:creationId xmlns:p14="http://schemas.microsoft.com/office/powerpoint/2010/main" val="1674410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EE96-3B18-4045-A62A-C938420FE9E5}"/>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FECDCC1B-B32A-411C-BC4B-91BD6D7384D6}"/>
              </a:ext>
            </a:extLst>
          </p:cNvPr>
          <p:cNvSpPr>
            <a:spLocks noGrp="1"/>
          </p:cNvSpPr>
          <p:nvPr>
            <p:ph idx="1"/>
          </p:nvPr>
        </p:nvSpPr>
        <p:spPr>
          <a:xfrm>
            <a:off x="1097280" y="2233461"/>
            <a:ext cx="10058400" cy="3760891"/>
          </a:xfrm>
        </p:spPr>
        <p:txBody>
          <a:bodyPr>
            <a:normAutofit/>
          </a:bodyPr>
          <a:lstStyle/>
          <a:p>
            <a:pPr rtl="0">
              <a:spcBef>
                <a:spcPts val="1200"/>
              </a:spcBef>
              <a:spcAft>
                <a:spcPts val="1200"/>
              </a:spcAft>
            </a:pPr>
            <a:r>
              <a:rPr lang="en-US" sz="1800" b="0" i="0" u="none" strike="noStrike" dirty="0">
                <a:solidFill>
                  <a:srgbClr val="3F3F3F"/>
                </a:solidFill>
                <a:effectLst/>
                <a:latin typeface="Arial" panose="020B0604020202020204" pitchFamily="34" charset="0"/>
              </a:rPr>
              <a:t>The TIXC received an anonymous email alleging that there was a sexual assault after our team’s home baseball game last Friday. The individual alleges that the sexual assault involved two students, the Respondent is a baseball player, and the other student is a friend who drove the Respondent to a party and then brought the Respondent back to the school parking lot to drop the player off at his car. The alleged assault occurred inside the car, while it was parked in the student parking lot. The email named the students involved and indicated that they have several classes together.</a:t>
            </a:r>
            <a:endParaRPr lang="en-US" b="0" dirty="0">
              <a:effectLst/>
            </a:endParaRPr>
          </a:p>
          <a:p>
            <a:pPr rtl="0">
              <a:spcBef>
                <a:spcPts val="1200"/>
              </a:spcBef>
              <a:spcAft>
                <a:spcPts val="1200"/>
              </a:spcAft>
            </a:pPr>
            <a:r>
              <a:rPr lang="en-US" sz="1800" b="0" i="0" u="none" strike="noStrike" dirty="0">
                <a:solidFill>
                  <a:srgbClr val="3F3F3F"/>
                </a:solidFill>
                <a:effectLst/>
                <a:latin typeface="Arial" panose="020B0604020202020204" pitchFamily="34" charset="0"/>
              </a:rPr>
              <a:t>What steps must the TIXC take upon receiving this email? Does the school have jurisdiction when an assault occurs in the school’s parking lot, after everyone else is gone and the school is locked up? Can the school find the baseball player responsible and discipline the player when the assault occurred outside of regular school hours? </a:t>
            </a:r>
            <a:endParaRPr lang="en-US" b="0" dirty="0">
              <a:effectLst/>
            </a:endParaRPr>
          </a:p>
        </p:txBody>
      </p:sp>
    </p:spTree>
    <p:extLst>
      <p:ext uri="{BB962C8B-B14F-4D97-AF65-F5344CB8AC3E}">
        <p14:creationId xmlns:p14="http://schemas.microsoft.com/office/powerpoint/2010/main" val="4088852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EE96-3B18-4045-A62A-C938420FE9E5}"/>
              </a:ext>
            </a:extLst>
          </p:cNvPr>
          <p:cNvSpPr>
            <a:spLocks noGrp="1"/>
          </p:cNvSpPr>
          <p:nvPr>
            <p:ph type="title"/>
          </p:nvPr>
        </p:nvSpPr>
        <p:spPr/>
        <p:txBody>
          <a:bodyPr/>
          <a:lstStyle/>
          <a:p>
            <a:r>
              <a:rPr lang="en-US" dirty="0"/>
              <a:t>Scenario 3</a:t>
            </a:r>
          </a:p>
        </p:txBody>
      </p:sp>
      <p:sp>
        <p:nvSpPr>
          <p:cNvPr id="3" name="Content Placeholder 2">
            <a:extLst>
              <a:ext uri="{FF2B5EF4-FFF2-40B4-BE49-F238E27FC236}">
                <a16:creationId xmlns:a16="http://schemas.microsoft.com/office/drawing/2014/main" id="{FECDCC1B-B32A-411C-BC4B-91BD6D7384D6}"/>
              </a:ext>
            </a:extLst>
          </p:cNvPr>
          <p:cNvSpPr>
            <a:spLocks noGrp="1"/>
          </p:cNvSpPr>
          <p:nvPr>
            <p:ph idx="1"/>
          </p:nvPr>
        </p:nvSpPr>
        <p:spPr>
          <a:xfrm>
            <a:off x="1097280" y="2233461"/>
            <a:ext cx="10058400" cy="3760891"/>
          </a:xfrm>
        </p:spPr>
        <p:txBody>
          <a:bodyPr>
            <a:normAutofit/>
          </a:bodyPr>
          <a:lstStyle/>
          <a:p>
            <a:pPr rtl="0">
              <a:spcBef>
                <a:spcPts val="1200"/>
              </a:spcBef>
              <a:spcAft>
                <a:spcPts val="1200"/>
              </a:spcAft>
            </a:pPr>
            <a:r>
              <a:rPr lang="en-US" sz="1800" b="0" i="0" u="none" strike="noStrike" dirty="0">
                <a:solidFill>
                  <a:srgbClr val="3F3F3F"/>
                </a:solidFill>
                <a:effectLst/>
                <a:latin typeface="Arial" panose="020B0604020202020204" pitchFamily="34" charset="0"/>
              </a:rPr>
              <a:t>Last week a student reported alleged sexual misconduct by a teacher in a classroom. This student indicated that they were not the person who the misconduct was targeted toward and that they didn’t feel they had been personally sexually harassed, but they felt that another student had been. The TIX office did their due diligence, and the targeted student filed a formal complaint. As a result, the teacher was placed on paid administrative leave. Now, the student reporter alleges that the teacher retaliated against them by deleting all their homework and test scores before being placed on leave. Unless the student can prove they had scores for each assignment and test, the student will be receiving a failing grade when the term ends next week.</a:t>
            </a:r>
            <a:endParaRPr lang="en-US" b="0" dirty="0">
              <a:effectLst/>
            </a:endParaRPr>
          </a:p>
          <a:p>
            <a:pPr rtl="0">
              <a:spcBef>
                <a:spcPts val="1200"/>
              </a:spcBef>
              <a:spcAft>
                <a:spcPts val="1200"/>
              </a:spcAft>
            </a:pPr>
            <a:r>
              <a:rPr lang="en-US" sz="1800" b="0" i="0" u="none" strike="noStrike" dirty="0">
                <a:solidFill>
                  <a:srgbClr val="3F3F3F"/>
                </a:solidFill>
                <a:effectLst/>
                <a:latin typeface="Arial" panose="020B0604020202020204" pitchFamily="34" charset="0"/>
              </a:rPr>
              <a:t>What is the TIXC’s obligation to the student reporter? Could the teacher’s alleged behavior be considered retaliation under the new regulations?</a:t>
            </a:r>
            <a:endParaRPr lang="en-US" b="0" dirty="0">
              <a:effectLst/>
            </a:endParaRPr>
          </a:p>
        </p:txBody>
      </p:sp>
    </p:spTree>
    <p:extLst>
      <p:ext uri="{BB962C8B-B14F-4D97-AF65-F5344CB8AC3E}">
        <p14:creationId xmlns:p14="http://schemas.microsoft.com/office/powerpoint/2010/main" val="2189747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EE96-3B18-4045-A62A-C938420FE9E5}"/>
              </a:ext>
            </a:extLst>
          </p:cNvPr>
          <p:cNvSpPr>
            <a:spLocks noGrp="1"/>
          </p:cNvSpPr>
          <p:nvPr>
            <p:ph type="title"/>
          </p:nvPr>
        </p:nvSpPr>
        <p:spPr/>
        <p:txBody>
          <a:bodyPr/>
          <a:lstStyle/>
          <a:p>
            <a:r>
              <a:rPr lang="en-US" dirty="0"/>
              <a:t>Scenario 4</a:t>
            </a:r>
          </a:p>
        </p:txBody>
      </p:sp>
      <p:sp>
        <p:nvSpPr>
          <p:cNvPr id="3" name="Content Placeholder 2">
            <a:extLst>
              <a:ext uri="{FF2B5EF4-FFF2-40B4-BE49-F238E27FC236}">
                <a16:creationId xmlns:a16="http://schemas.microsoft.com/office/drawing/2014/main" id="{FECDCC1B-B32A-411C-BC4B-91BD6D7384D6}"/>
              </a:ext>
            </a:extLst>
          </p:cNvPr>
          <p:cNvSpPr>
            <a:spLocks noGrp="1"/>
          </p:cNvSpPr>
          <p:nvPr>
            <p:ph idx="1"/>
          </p:nvPr>
        </p:nvSpPr>
        <p:spPr>
          <a:xfrm>
            <a:off x="1097280" y="2233461"/>
            <a:ext cx="10058400" cy="3760891"/>
          </a:xfrm>
        </p:spPr>
        <p:txBody>
          <a:bodyPr>
            <a:normAutofit/>
          </a:bodyPr>
          <a:lstStyle/>
          <a:p>
            <a:pPr rtl="0">
              <a:spcBef>
                <a:spcPts val="1200"/>
              </a:spcBef>
              <a:spcAft>
                <a:spcPts val="1200"/>
              </a:spcAft>
            </a:pPr>
            <a:r>
              <a:rPr lang="en-US" b="0" i="0" u="none" strike="noStrike" dirty="0">
                <a:solidFill>
                  <a:srgbClr val="3F3F3F"/>
                </a:solidFill>
                <a:effectLst/>
                <a:latin typeface="Arial" panose="020B0604020202020204" pitchFamily="34" charset="0"/>
              </a:rPr>
              <a:t>A male student reported to the TIXC that a female student he had formerly dated has been stalking him around campus, on social media, and near his home. He provided a picture of damage done to the frame of his bedroom window and a note he found in his locker that was apparently written by the female student. In the note, the female student admits to trying to get into his bedroom through the window and threatens to “hurt him while he sleeps,” damage his car, and lie about him to his friends if he won’t agree to date her again.</a:t>
            </a:r>
            <a:endParaRPr lang="en-US" sz="2400" b="0" dirty="0">
              <a:effectLst/>
            </a:endParaRPr>
          </a:p>
          <a:p>
            <a:pPr rtl="0">
              <a:spcBef>
                <a:spcPts val="1200"/>
              </a:spcBef>
              <a:spcAft>
                <a:spcPts val="1200"/>
              </a:spcAft>
            </a:pPr>
            <a:r>
              <a:rPr lang="en-US" b="0" i="0" u="none" strike="noStrike" dirty="0">
                <a:solidFill>
                  <a:srgbClr val="3F3F3F"/>
                </a:solidFill>
                <a:effectLst/>
                <a:latin typeface="Arial" panose="020B0604020202020204" pitchFamily="34" charset="0"/>
              </a:rPr>
              <a:t>What is the TIXC obligated to do in this scenario?</a:t>
            </a:r>
            <a:endParaRPr lang="en-US" sz="2400" b="0" dirty="0">
              <a:effectLst/>
            </a:endParaRPr>
          </a:p>
        </p:txBody>
      </p:sp>
    </p:spTree>
    <p:extLst>
      <p:ext uri="{BB962C8B-B14F-4D97-AF65-F5344CB8AC3E}">
        <p14:creationId xmlns:p14="http://schemas.microsoft.com/office/powerpoint/2010/main" val="3662582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EE96-3B18-4045-A62A-C938420FE9E5}"/>
              </a:ext>
            </a:extLst>
          </p:cNvPr>
          <p:cNvSpPr>
            <a:spLocks noGrp="1"/>
          </p:cNvSpPr>
          <p:nvPr>
            <p:ph type="title"/>
          </p:nvPr>
        </p:nvSpPr>
        <p:spPr/>
        <p:txBody>
          <a:bodyPr/>
          <a:lstStyle/>
          <a:p>
            <a:r>
              <a:rPr lang="en-US" dirty="0"/>
              <a:t>Scenario 5</a:t>
            </a:r>
          </a:p>
        </p:txBody>
      </p:sp>
      <p:sp>
        <p:nvSpPr>
          <p:cNvPr id="3" name="Content Placeholder 2">
            <a:extLst>
              <a:ext uri="{FF2B5EF4-FFF2-40B4-BE49-F238E27FC236}">
                <a16:creationId xmlns:a16="http://schemas.microsoft.com/office/drawing/2014/main" id="{FECDCC1B-B32A-411C-BC4B-91BD6D7384D6}"/>
              </a:ext>
            </a:extLst>
          </p:cNvPr>
          <p:cNvSpPr>
            <a:spLocks noGrp="1"/>
          </p:cNvSpPr>
          <p:nvPr>
            <p:ph idx="1"/>
          </p:nvPr>
        </p:nvSpPr>
        <p:spPr>
          <a:xfrm>
            <a:off x="1097280" y="2233461"/>
            <a:ext cx="10058400" cy="3760891"/>
          </a:xfrm>
        </p:spPr>
        <p:txBody>
          <a:bodyPr>
            <a:normAutofit/>
          </a:bodyPr>
          <a:lstStyle/>
          <a:p>
            <a:pPr marL="63500" rtl="0">
              <a:spcBef>
                <a:spcPts val="1200"/>
              </a:spcBef>
              <a:spcAft>
                <a:spcPts val="1200"/>
              </a:spcAft>
            </a:pPr>
            <a:r>
              <a:rPr lang="en-US" b="0" i="0" u="none" strike="noStrike" dirty="0">
                <a:solidFill>
                  <a:srgbClr val="000000"/>
                </a:solidFill>
                <a:effectLst/>
                <a:latin typeface="Arial" panose="020B0604020202020204" pitchFamily="34" charset="0"/>
              </a:rPr>
              <a:t>The School Resource Officer (SRO) reported to the TIXC that a sexual assault occurred on a high school campus last night and that the victim was a student at the school. The SRO stated that the Respondent is not a student nor employee of the school nor the district. The sexual assault was reported to local police by the victim’s parents, and the investigation was assigned to the SRO because of his connection to the school.</a:t>
            </a:r>
            <a:endParaRPr lang="en-US" sz="2400" b="0" dirty="0">
              <a:effectLst/>
            </a:endParaRPr>
          </a:p>
          <a:p>
            <a:pPr rtl="0">
              <a:spcBef>
                <a:spcPts val="0"/>
              </a:spcBef>
              <a:spcAft>
                <a:spcPts val="0"/>
              </a:spcAft>
            </a:pPr>
            <a:endParaRPr lang="en-US" b="0" i="0" u="none" strike="noStrike" dirty="0">
              <a:solidFill>
                <a:srgbClr val="000000"/>
              </a:solidFill>
              <a:effectLst/>
              <a:latin typeface="Arial" panose="020B0604020202020204" pitchFamily="34" charset="0"/>
            </a:endParaRPr>
          </a:p>
          <a:p>
            <a:pPr rtl="0">
              <a:spcBef>
                <a:spcPts val="0"/>
              </a:spcBef>
              <a:spcAft>
                <a:spcPts val="0"/>
              </a:spcAft>
            </a:pPr>
            <a:r>
              <a:rPr lang="en-US" b="0" i="0" u="none" strike="noStrike" dirty="0">
                <a:solidFill>
                  <a:srgbClr val="000000"/>
                </a:solidFill>
                <a:effectLst/>
                <a:latin typeface="Arial" panose="020B0604020202020204" pitchFamily="34" charset="0"/>
              </a:rPr>
              <a:t>What is the TIXC obligated to do in this scenario?</a:t>
            </a:r>
            <a:endParaRPr lang="en-US" sz="2400" b="0" dirty="0">
              <a:effectLst/>
            </a:endParaRPr>
          </a:p>
        </p:txBody>
      </p:sp>
    </p:spTree>
    <p:extLst>
      <p:ext uri="{BB962C8B-B14F-4D97-AF65-F5344CB8AC3E}">
        <p14:creationId xmlns:p14="http://schemas.microsoft.com/office/powerpoint/2010/main" val="3201570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289DCEA-CB7B-4CEA-BA7A-74831491B755}"/>
              </a:ext>
            </a:extLst>
          </p:cNvPr>
          <p:cNvSpPr>
            <a:spLocks noGrp="1"/>
          </p:cNvSpPr>
          <p:nvPr>
            <p:ph type="title"/>
          </p:nvPr>
        </p:nvSpPr>
        <p:spPr>
          <a:xfrm>
            <a:off x="1097279" y="286603"/>
            <a:ext cx="10338983" cy="1618397"/>
          </a:xfrm>
        </p:spPr>
        <p:txBody>
          <a:bodyPr anchor="ctr">
            <a:noAutofit/>
          </a:bodyPr>
          <a:lstStyle/>
          <a:p>
            <a:pPr algn="ctr"/>
            <a:r>
              <a:rPr lang="en-US" sz="4800" dirty="0">
                <a:solidFill>
                  <a:srgbClr val="FFFFFF"/>
                </a:solidFill>
              </a:rPr>
              <a:t>Forms and Resources</a:t>
            </a:r>
          </a:p>
        </p:txBody>
      </p:sp>
      <p:sp>
        <p:nvSpPr>
          <p:cNvPr id="3" name="Content Placeholder 2">
            <a:extLst>
              <a:ext uri="{FF2B5EF4-FFF2-40B4-BE49-F238E27FC236}">
                <a16:creationId xmlns:a16="http://schemas.microsoft.com/office/drawing/2014/main" id="{6F7F6A12-EEAB-4CCA-B033-2624A269DB25}"/>
              </a:ext>
            </a:extLst>
          </p:cNvPr>
          <p:cNvSpPr>
            <a:spLocks noGrp="1"/>
          </p:cNvSpPr>
          <p:nvPr>
            <p:ph idx="1"/>
          </p:nvPr>
        </p:nvSpPr>
        <p:spPr>
          <a:xfrm>
            <a:off x="646750" y="2655066"/>
            <a:ext cx="11240039" cy="4371583"/>
          </a:xfrm>
        </p:spPr>
        <p:txBody>
          <a:bodyPr>
            <a:normAutofit/>
          </a:bodyPr>
          <a:lstStyle/>
          <a:p>
            <a:pPr>
              <a:buFont typeface="Wingdings" panose="05000000000000000000" pitchFamily="2" charset="2"/>
              <a:buChar char="§"/>
            </a:pPr>
            <a:r>
              <a:rPr lang="en-US" sz="2200" dirty="0"/>
              <a:t> Title IX summary – </a:t>
            </a:r>
            <a:r>
              <a:rPr lang="en-US" sz="2200" b="0" i="0" u="sng" strike="noStrike" dirty="0">
                <a:solidFill>
                  <a:srgbClr val="FFFFFF"/>
                </a:solidFill>
                <a:effectLst/>
                <a:hlinkClick r:id="rId3"/>
              </a:rPr>
              <a:t>https://www2.ed.gov/about/offices/list/ocr/docs/titleix-summary.pdf</a:t>
            </a:r>
            <a:endParaRPr lang="en-US" sz="2200" b="0" i="0" u="sng" strike="noStrike" dirty="0">
              <a:solidFill>
                <a:srgbClr val="FFFFFF"/>
              </a:solidFill>
              <a:effectLst/>
            </a:endParaRPr>
          </a:p>
          <a:p>
            <a:pPr marL="0" indent="0">
              <a:buNone/>
            </a:pPr>
            <a:endParaRPr lang="en-US" sz="2200" dirty="0"/>
          </a:p>
          <a:p>
            <a:pPr>
              <a:buFont typeface="Wingdings" panose="05000000000000000000" pitchFamily="2" charset="2"/>
              <a:buChar char="§"/>
            </a:pPr>
            <a:r>
              <a:rPr lang="en-US" sz="2200" dirty="0"/>
              <a:t> Western Educational Equity Assistance Center – </a:t>
            </a:r>
            <a:r>
              <a:rPr lang="en-US" sz="2200" b="0" i="0" u="sng" strike="noStrike" dirty="0">
                <a:solidFill>
                  <a:srgbClr val="5F84A8"/>
                </a:solidFill>
                <a:effectLst/>
                <a:hlinkClick r:id="rId4"/>
              </a:rPr>
              <a:t>https://temp.msudenver.edu/weeac/</a:t>
            </a:r>
            <a:endParaRPr lang="en-US" sz="2200" b="0" i="0" u="sng" strike="noStrike" dirty="0">
              <a:solidFill>
                <a:srgbClr val="5F84A8"/>
              </a:solidFill>
              <a:effectLst/>
            </a:endParaRPr>
          </a:p>
          <a:p>
            <a:pPr marL="0" indent="0">
              <a:buNone/>
            </a:pPr>
            <a:endParaRPr lang="en-US" sz="2200" dirty="0"/>
          </a:p>
          <a:p>
            <a:pPr>
              <a:buFont typeface="Wingdings" panose="05000000000000000000" pitchFamily="2" charset="2"/>
              <a:buChar char="§"/>
            </a:pPr>
            <a:r>
              <a:rPr lang="en-US" sz="2200" dirty="0"/>
              <a:t> Association of Title IX Administrators – </a:t>
            </a:r>
            <a:r>
              <a:rPr lang="en-US" sz="2200" b="0" i="0" u="sng" strike="noStrike" dirty="0">
                <a:solidFill>
                  <a:srgbClr val="5F84A8"/>
                </a:solidFill>
                <a:effectLst/>
                <a:hlinkClick r:id="rId5"/>
              </a:rPr>
              <a:t>https://atixa.org</a:t>
            </a:r>
            <a:endParaRPr lang="en-US" sz="2200" dirty="0"/>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6754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346CE5-57AD-4994-AACE-F1D32E1F3C58}"/>
              </a:ext>
            </a:extLst>
          </p:cNvPr>
          <p:cNvSpPr>
            <a:spLocks noGrp="1"/>
          </p:cNvSpPr>
          <p:nvPr>
            <p:ph type="title"/>
          </p:nvPr>
        </p:nvSpPr>
        <p:spPr>
          <a:xfrm>
            <a:off x="1097279" y="4465623"/>
            <a:ext cx="10113645" cy="743682"/>
          </a:xfrm>
        </p:spPr>
        <p:txBody>
          <a:bodyPr/>
          <a:lstStyle/>
          <a:p>
            <a:r>
              <a:rPr lang="en-US" dirty="0"/>
              <a:t>Informal Resolution*</a:t>
            </a:r>
          </a:p>
        </p:txBody>
      </p:sp>
      <p:sp>
        <p:nvSpPr>
          <p:cNvPr id="4" name="Text Placeholder 3">
            <a:extLst>
              <a:ext uri="{FF2B5EF4-FFF2-40B4-BE49-F238E27FC236}">
                <a16:creationId xmlns:a16="http://schemas.microsoft.com/office/drawing/2014/main" id="{DAFFCFCB-F838-4048-AC40-DAA03BE4105E}"/>
              </a:ext>
            </a:extLst>
          </p:cNvPr>
          <p:cNvSpPr>
            <a:spLocks noGrp="1"/>
          </p:cNvSpPr>
          <p:nvPr>
            <p:ph type="body" sz="half" idx="2"/>
          </p:nvPr>
        </p:nvSpPr>
        <p:spPr>
          <a:xfrm>
            <a:off x="1097660" y="5439428"/>
            <a:ext cx="10113264" cy="1418572"/>
          </a:xfrm>
        </p:spPr>
        <p:txBody>
          <a:bodyPr/>
          <a:lstStyle/>
          <a:p>
            <a:r>
              <a:rPr lang="en-US" dirty="0"/>
              <a:t>Once a formal complaint has been filed, the Title IX Coordinator may offer both parties the opportunity to participate in an informal resolution process. </a:t>
            </a:r>
          </a:p>
          <a:p>
            <a:endParaRPr lang="en-US" sz="100" dirty="0"/>
          </a:p>
          <a:p>
            <a:r>
              <a:rPr lang="en-US" sz="1800" b="1" i="0" u="none" strike="noStrike" dirty="0">
                <a:solidFill>
                  <a:srgbClr val="FFFFFF"/>
                </a:solidFill>
                <a:effectLst/>
                <a:latin typeface="Arial" panose="020B0604020202020204" pitchFamily="34" charset="0"/>
              </a:rPr>
              <a:t>	*Not available if the complainant is a student, and the respondent is an employee.</a:t>
            </a:r>
            <a:endParaRPr lang="en-US" dirty="0"/>
          </a:p>
        </p:txBody>
      </p:sp>
      <p:pic>
        <p:nvPicPr>
          <p:cNvPr id="10242" name="Picture 2" descr="Business handshake">
            <a:extLst>
              <a:ext uri="{FF2B5EF4-FFF2-40B4-BE49-F238E27FC236}">
                <a16:creationId xmlns:a16="http://schemas.microsoft.com/office/drawing/2014/main" id="{468E5DFD-4041-4811-B922-61BDE3D6ACF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1829" b="2182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496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63746B-C2BF-4BF3-8369-91E2AF942600}"/>
              </a:ext>
            </a:extLst>
          </p:cNvPr>
          <p:cNvSpPr>
            <a:spLocks noGrp="1"/>
          </p:cNvSpPr>
          <p:nvPr>
            <p:ph type="title"/>
          </p:nvPr>
        </p:nvSpPr>
        <p:spPr>
          <a:xfrm>
            <a:off x="325680" y="643467"/>
            <a:ext cx="3391338" cy="5126203"/>
          </a:xfrm>
        </p:spPr>
        <p:txBody>
          <a:bodyPr anchor="ctr">
            <a:normAutofit/>
          </a:bodyPr>
          <a:lstStyle/>
          <a:p>
            <a:pPr algn="r"/>
            <a:r>
              <a:rPr lang="en-US" dirty="0"/>
              <a:t>Is this a good case for Informal Resolution?</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334CC8-3072-4E3C-B593-141AD9BE6F00}"/>
              </a:ext>
            </a:extLst>
          </p:cNvPr>
          <p:cNvSpPr>
            <a:spLocks noGrp="1"/>
          </p:cNvSpPr>
          <p:nvPr>
            <p:ph idx="1"/>
          </p:nvPr>
        </p:nvSpPr>
        <p:spPr>
          <a:xfrm>
            <a:off x="4721079" y="321073"/>
            <a:ext cx="6791894" cy="6167409"/>
          </a:xfrm>
        </p:spPr>
        <p:txBody>
          <a:bodyPr anchor="ctr">
            <a:normAutofit/>
          </a:bodyPr>
          <a:lstStyle/>
          <a:p>
            <a:pPr rtl="0">
              <a:spcBef>
                <a:spcPts val="0"/>
              </a:spcBef>
              <a:spcAft>
                <a:spcPts val="0"/>
              </a:spcAft>
            </a:pPr>
            <a:endParaRPr lang="en-US" b="0" i="0" u="none" strike="noStrike" dirty="0">
              <a:solidFill>
                <a:srgbClr val="3F3F3F"/>
              </a:solidFill>
              <a:effectLst/>
              <a:latin typeface="Calibri" panose="020F0502020204030204" pitchFamily="34" charset="0"/>
            </a:endParaRPr>
          </a:p>
          <a:p>
            <a:pPr rtl="0">
              <a:spcBef>
                <a:spcPts val="0"/>
              </a:spcBef>
              <a:spcAft>
                <a:spcPts val="0"/>
              </a:spcAft>
            </a:pPr>
            <a:endParaRPr lang="en-US" dirty="0">
              <a:solidFill>
                <a:srgbClr val="3F3F3F"/>
              </a:solidFill>
              <a:latin typeface="Calibri" panose="020F0502020204030204" pitchFamily="34" charset="0"/>
            </a:endParaRPr>
          </a:p>
          <a:p>
            <a:pPr marL="293878" indent="-285750" rtl="0" fontAlgn="base">
              <a:spcBef>
                <a:spcPts val="1800"/>
              </a:spcBef>
              <a:spcAft>
                <a:spcPts val="0"/>
              </a:spcAft>
              <a:buFont typeface="Wingdings" panose="05000000000000000000" pitchFamily="2" charset="2"/>
              <a:buChar char="q"/>
            </a:pPr>
            <a:r>
              <a:rPr lang="en-US" sz="2400" b="0" i="0" u="none" strike="noStrike" dirty="0">
                <a:solidFill>
                  <a:srgbClr val="3F3F3F"/>
                </a:solidFill>
                <a:effectLst/>
                <a:latin typeface="Calibri" panose="020F0502020204030204" pitchFamily="34" charset="0"/>
              </a:rPr>
              <a:t> Safety</a:t>
            </a:r>
            <a:endParaRPr lang="en-US" sz="2400" b="0" i="0" u="none" strike="noStrike" dirty="0">
              <a:solidFill>
                <a:srgbClr val="3F3F3F"/>
              </a:solidFill>
              <a:effectLst/>
              <a:latin typeface="Arial" panose="020B0604020202020204" pitchFamily="34" charset="0"/>
            </a:endParaRPr>
          </a:p>
          <a:p>
            <a:pPr marL="293878" indent="-285750" rtl="0" fontAlgn="base">
              <a:spcBef>
                <a:spcPts val="1800"/>
              </a:spcBef>
              <a:spcAft>
                <a:spcPts val="0"/>
              </a:spcAft>
              <a:buFont typeface="Wingdings" panose="05000000000000000000" pitchFamily="2" charset="2"/>
              <a:buChar char="q"/>
            </a:pPr>
            <a:r>
              <a:rPr lang="en-US" sz="2400" b="0" i="0" u="none" strike="noStrike" dirty="0">
                <a:solidFill>
                  <a:srgbClr val="3F3F3F"/>
                </a:solidFill>
                <a:effectLst/>
                <a:latin typeface="Calibri" panose="020F0502020204030204" pitchFamily="34" charset="0"/>
              </a:rPr>
              <a:t> Self-determination</a:t>
            </a:r>
            <a:endParaRPr lang="en-US" sz="2400" b="0" i="0" u="none" strike="noStrike" dirty="0">
              <a:solidFill>
                <a:srgbClr val="3F3F3F"/>
              </a:solidFill>
              <a:effectLst/>
              <a:latin typeface="Arial" panose="020B0604020202020204" pitchFamily="34" charset="0"/>
            </a:endParaRPr>
          </a:p>
          <a:p>
            <a:pPr marL="293878" indent="-285750" rtl="0" fontAlgn="base">
              <a:spcBef>
                <a:spcPts val="1800"/>
              </a:spcBef>
              <a:spcAft>
                <a:spcPts val="0"/>
              </a:spcAft>
              <a:buFont typeface="Wingdings" panose="05000000000000000000" pitchFamily="2" charset="2"/>
              <a:buChar char="q"/>
            </a:pPr>
            <a:r>
              <a:rPr lang="en-US" sz="2400" b="0" i="0" u="none" strike="noStrike" dirty="0">
                <a:solidFill>
                  <a:srgbClr val="3F3F3F"/>
                </a:solidFill>
                <a:effectLst/>
                <a:latin typeface="Calibri" panose="020F0502020204030204" pitchFamily="34" charset="0"/>
              </a:rPr>
              <a:t> Facilitators are multi-partial – committed to the process and the success of the parties</a:t>
            </a:r>
            <a:endParaRPr lang="en-US" sz="2400" b="0" i="0" u="none" strike="noStrike" dirty="0">
              <a:solidFill>
                <a:srgbClr val="3F3F3F"/>
              </a:solidFill>
              <a:effectLst/>
              <a:latin typeface="Arial" panose="020B0604020202020204" pitchFamily="34" charset="0"/>
            </a:endParaRPr>
          </a:p>
          <a:p>
            <a:pPr marL="293878" indent="-285750" rtl="0" fontAlgn="base">
              <a:spcBef>
                <a:spcPts val="1800"/>
              </a:spcBef>
              <a:spcAft>
                <a:spcPts val="0"/>
              </a:spcAft>
              <a:buFont typeface="Wingdings" panose="05000000000000000000" pitchFamily="2" charset="2"/>
              <a:buChar char="q"/>
            </a:pPr>
            <a:r>
              <a:rPr lang="en-US" sz="2400" b="0" i="0" u="none" strike="noStrike" dirty="0">
                <a:solidFill>
                  <a:srgbClr val="3F3F3F"/>
                </a:solidFill>
                <a:effectLst/>
                <a:latin typeface="Calibri" panose="020F0502020204030204" pitchFamily="34" charset="0"/>
              </a:rPr>
              <a:t> Can you offer a flexible process? </a:t>
            </a:r>
            <a:endParaRPr lang="en-US" sz="2400" b="0" i="0" u="none" strike="noStrike" dirty="0">
              <a:solidFill>
                <a:srgbClr val="3F3F3F"/>
              </a:solidFill>
              <a:effectLst/>
              <a:latin typeface="Arial" panose="020B0604020202020204" pitchFamily="34" charset="0"/>
            </a:endParaRPr>
          </a:p>
          <a:p>
            <a:pPr marL="293878" indent="-285750" rtl="0" fontAlgn="base">
              <a:spcBef>
                <a:spcPts val="1800"/>
              </a:spcBef>
              <a:spcAft>
                <a:spcPts val="0"/>
              </a:spcAft>
              <a:buFont typeface="Wingdings" panose="05000000000000000000" pitchFamily="2" charset="2"/>
              <a:buChar char="q"/>
            </a:pPr>
            <a:r>
              <a:rPr lang="en-US" sz="2400" b="0" i="0" u="none" strike="noStrike" dirty="0">
                <a:solidFill>
                  <a:srgbClr val="3F3F3F"/>
                </a:solidFill>
                <a:effectLst/>
                <a:latin typeface="Calibri" panose="020F0502020204030204" pitchFamily="34" charset="0"/>
              </a:rPr>
              <a:t> Can you maintain confidentiality? </a:t>
            </a:r>
          </a:p>
          <a:p>
            <a:pPr marL="293878" indent="-285750" rtl="0" fontAlgn="base">
              <a:spcBef>
                <a:spcPts val="1800"/>
              </a:spcBef>
              <a:spcAft>
                <a:spcPts val="0"/>
              </a:spcAft>
              <a:buFont typeface="Wingdings" panose="05000000000000000000" pitchFamily="2" charset="2"/>
              <a:buChar char="q"/>
            </a:pPr>
            <a:r>
              <a:rPr lang="en-US" sz="2400" dirty="0">
                <a:solidFill>
                  <a:srgbClr val="3F3F3F"/>
                </a:solidFill>
                <a:latin typeface="Calibri" panose="020F0502020204030204" pitchFamily="34" charset="0"/>
              </a:rPr>
              <a:t> Can you maintain a high-quality process?</a:t>
            </a:r>
            <a:endParaRPr lang="en-US" sz="2400" b="0" i="0" u="none" strike="noStrike" dirty="0">
              <a:solidFill>
                <a:srgbClr val="3F3F3F"/>
              </a:solidFill>
              <a:effectLst/>
              <a:latin typeface="Arial" panose="020B0604020202020204" pitchFamily="34" charset="0"/>
            </a:endParaRPr>
          </a:p>
          <a:p>
            <a:endParaRPr lang="en-US" sz="2400" dirty="0"/>
          </a:p>
          <a:p>
            <a:endParaRPr lang="en-US" sz="2400" dirty="0"/>
          </a:p>
        </p:txBody>
      </p:sp>
      <p:sp>
        <p:nvSpPr>
          <p:cNvPr id="12" name="Rectangle 11">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8570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520D-E1F0-4B3D-A429-5AA8C7A01B71}"/>
              </a:ext>
            </a:extLst>
          </p:cNvPr>
          <p:cNvSpPr>
            <a:spLocks noGrp="1"/>
          </p:cNvSpPr>
          <p:nvPr>
            <p:ph type="title"/>
          </p:nvPr>
        </p:nvSpPr>
        <p:spPr/>
        <p:txBody>
          <a:bodyPr/>
          <a:lstStyle/>
          <a:p>
            <a:r>
              <a:rPr lang="en-US" dirty="0"/>
              <a:t>Informal Resolution</a:t>
            </a:r>
          </a:p>
        </p:txBody>
      </p:sp>
      <p:sp>
        <p:nvSpPr>
          <p:cNvPr id="3" name="Content Placeholder 2">
            <a:extLst>
              <a:ext uri="{FF2B5EF4-FFF2-40B4-BE49-F238E27FC236}">
                <a16:creationId xmlns:a16="http://schemas.microsoft.com/office/drawing/2014/main" id="{D0CEEF07-6321-4203-9FD2-8BB65843A6BB}"/>
              </a:ext>
            </a:extLst>
          </p:cNvPr>
          <p:cNvSpPr>
            <a:spLocks noGrp="1"/>
          </p:cNvSpPr>
          <p:nvPr>
            <p:ph idx="1"/>
          </p:nvPr>
        </p:nvSpPr>
        <p:spPr>
          <a:xfrm>
            <a:off x="751561" y="2108201"/>
            <a:ext cx="10609545" cy="4179865"/>
          </a:xfrm>
        </p:spPr>
        <p:txBody>
          <a:bodyPr>
            <a:normAutofit fontScale="70000" lnSpcReduction="20000"/>
          </a:bodyPr>
          <a:lstStyle/>
          <a:p>
            <a:pPr rtl="0">
              <a:spcBef>
                <a:spcPts val="0"/>
              </a:spcBef>
              <a:spcAft>
                <a:spcPts val="0"/>
              </a:spcAft>
            </a:pPr>
            <a:r>
              <a:rPr lang="en-US" sz="2900" b="0" i="0" u="none" strike="noStrike" dirty="0">
                <a:solidFill>
                  <a:srgbClr val="3F3F3F"/>
                </a:solidFill>
                <a:effectLst/>
                <a:latin typeface="Geo"/>
              </a:rPr>
              <a:t>At any time prior to reaching a determination regarding responsibility, the district/school may facilitate an informal resolution process, such as mediation, that does not involve a full investigation and adjudication, provided that the district/school: </a:t>
            </a:r>
            <a:endParaRPr lang="en-US" sz="2900" b="0" dirty="0">
              <a:effectLst/>
            </a:endParaRPr>
          </a:p>
          <a:p>
            <a:pPr rtl="0" fontAlgn="base">
              <a:spcBef>
                <a:spcPts val="1800"/>
              </a:spcBef>
              <a:spcAft>
                <a:spcPts val="0"/>
              </a:spcAft>
              <a:buFont typeface="Wingdings" panose="05000000000000000000" pitchFamily="2" charset="2"/>
              <a:buChar char="q"/>
            </a:pPr>
            <a:r>
              <a:rPr lang="en-US" sz="2600" b="0" i="0" u="none" strike="noStrike" dirty="0">
                <a:solidFill>
                  <a:srgbClr val="3F3F3F"/>
                </a:solidFill>
                <a:effectLst/>
                <a:latin typeface="Geo"/>
              </a:rPr>
              <a:t> Provides to the parties a </a:t>
            </a:r>
            <a:r>
              <a:rPr lang="en-US" sz="2600" b="0" i="0" u="sng" strike="noStrike" dirty="0">
                <a:solidFill>
                  <a:srgbClr val="3F3F3F"/>
                </a:solidFill>
                <a:effectLst/>
                <a:latin typeface="Geo"/>
              </a:rPr>
              <a:t>written notice</a:t>
            </a:r>
            <a:r>
              <a:rPr lang="en-US" sz="2600" b="0" i="0" u="none" strike="noStrike" dirty="0">
                <a:solidFill>
                  <a:srgbClr val="3F3F3F"/>
                </a:solidFill>
                <a:effectLst/>
                <a:latin typeface="Geo"/>
              </a:rPr>
              <a:t> disclosing: </a:t>
            </a:r>
            <a:endParaRPr lang="en-US" sz="2600" b="0" i="0" u="none" strike="noStrike" dirty="0">
              <a:solidFill>
                <a:srgbClr val="FC7D4A"/>
              </a:solidFill>
              <a:effectLst/>
              <a:latin typeface="Noto Sans Symbols"/>
            </a:endParaRPr>
          </a:p>
          <a:p>
            <a:pPr marL="742950" lvl="1" indent="-285750" rtl="0" fontAlgn="base">
              <a:spcBef>
                <a:spcPts val="1800"/>
              </a:spcBef>
              <a:spcAft>
                <a:spcPts val="0"/>
              </a:spcAft>
              <a:buFont typeface="Wingdings" panose="05000000000000000000" pitchFamily="2" charset="2"/>
              <a:buChar char="q"/>
            </a:pPr>
            <a:r>
              <a:rPr lang="en-US" sz="2600" b="0" i="0" u="none" strike="noStrike" dirty="0">
                <a:solidFill>
                  <a:srgbClr val="3F3F3F"/>
                </a:solidFill>
                <a:effectLst/>
                <a:latin typeface="Geo"/>
              </a:rPr>
              <a:t>the allegations, the requirements of the informal resolution process including the circumstances under which it precludes the parties from resuming a formal complaint arising from the same allegations, provided, however, that at any time prior to agreeing to a resolution, any party has the right to withdraw from the informal resolution process and resume the grievance process with respect to the formal complaint, and any consequences resulting from participating in the informal resolution process, including the records that will be maintained or could be shared;</a:t>
            </a:r>
            <a:endParaRPr lang="en-US" sz="2600" b="0" i="0" u="none" strike="noStrike" dirty="0">
              <a:solidFill>
                <a:srgbClr val="FC7D4A"/>
              </a:solidFill>
              <a:effectLst/>
              <a:latin typeface="Noto Sans Symbols"/>
            </a:endParaRPr>
          </a:p>
          <a:p>
            <a:pPr rtl="0" fontAlgn="base">
              <a:spcBef>
                <a:spcPts val="1800"/>
              </a:spcBef>
              <a:spcAft>
                <a:spcPts val="0"/>
              </a:spcAft>
              <a:buFont typeface="Wingdings" panose="05000000000000000000" pitchFamily="2" charset="2"/>
              <a:buChar char="q"/>
            </a:pPr>
            <a:r>
              <a:rPr lang="en-US" sz="2600" b="0" i="0" u="none" strike="noStrike" dirty="0">
                <a:solidFill>
                  <a:srgbClr val="3F3F3F"/>
                </a:solidFill>
                <a:effectLst/>
                <a:latin typeface="Geo"/>
              </a:rPr>
              <a:t> Obtains the parties’ voluntary, </a:t>
            </a:r>
            <a:r>
              <a:rPr lang="en-US" sz="2600" b="0" i="0" u="sng" strike="noStrike" dirty="0">
                <a:solidFill>
                  <a:srgbClr val="3F3F3F"/>
                </a:solidFill>
                <a:effectLst/>
                <a:latin typeface="Geo"/>
              </a:rPr>
              <a:t>written consent</a:t>
            </a:r>
            <a:r>
              <a:rPr lang="en-US" sz="2600" b="0" i="0" u="none" strike="noStrike" dirty="0">
                <a:solidFill>
                  <a:srgbClr val="3F3F3F"/>
                </a:solidFill>
                <a:effectLst/>
                <a:latin typeface="Geo"/>
              </a:rPr>
              <a:t> to the informal resolution process; and</a:t>
            </a:r>
            <a:endParaRPr lang="en-US" sz="2600" b="0" i="0" u="none" strike="noStrike" dirty="0">
              <a:solidFill>
                <a:srgbClr val="FC7D4A"/>
              </a:solidFill>
              <a:effectLst/>
              <a:latin typeface="Noto Sans Symbols"/>
            </a:endParaRPr>
          </a:p>
          <a:p>
            <a:pPr rtl="0" fontAlgn="base">
              <a:spcBef>
                <a:spcPts val="1800"/>
              </a:spcBef>
              <a:spcAft>
                <a:spcPts val="0"/>
              </a:spcAft>
              <a:buFont typeface="Wingdings" panose="05000000000000000000" pitchFamily="2" charset="2"/>
              <a:buChar char="q"/>
            </a:pPr>
            <a:r>
              <a:rPr lang="en-US" sz="2600" b="0" i="0" u="none" strike="noStrike" dirty="0">
                <a:solidFill>
                  <a:srgbClr val="3F3F3F"/>
                </a:solidFill>
                <a:effectLst/>
                <a:latin typeface="Geo"/>
              </a:rPr>
              <a:t> Does not offer nor facilitate an informal resolution process to resolve allegations that an employee sexually harassed a student.</a:t>
            </a:r>
            <a:endParaRPr lang="en-US" sz="2600" b="0" i="0" u="none" strike="noStrike" dirty="0">
              <a:solidFill>
                <a:srgbClr val="FC7D4A"/>
              </a:solidFill>
              <a:effectLst/>
              <a:latin typeface="Noto Sans Symbols"/>
            </a:endParaRPr>
          </a:p>
          <a:p>
            <a:endParaRPr lang="en-US" sz="2400" dirty="0"/>
          </a:p>
        </p:txBody>
      </p:sp>
    </p:spTree>
    <p:extLst>
      <p:ext uri="{BB962C8B-B14F-4D97-AF65-F5344CB8AC3E}">
        <p14:creationId xmlns:p14="http://schemas.microsoft.com/office/powerpoint/2010/main" val="39893544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58DA2-6887-45AE-A5A2-A94F6B0367AF}"/>
              </a:ext>
            </a:extLst>
          </p:cNvPr>
          <p:cNvSpPr>
            <a:spLocks noGrp="1"/>
          </p:cNvSpPr>
          <p:nvPr>
            <p:ph type="title"/>
          </p:nvPr>
        </p:nvSpPr>
        <p:spPr/>
        <p:txBody>
          <a:bodyPr/>
          <a:lstStyle/>
          <a:p>
            <a:r>
              <a:rPr lang="en-US" dirty="0"/>
              <a:t>Informal Resolution (continued)</a:t>
            </a:r>
          </a:p>
        </p:txBody>
      </p:sp>
      <p:sp>
        <p:nvSpPr>
          <p:cNvPr id="3" name="Content Placeholder 2">
            <a:extLst>
              <a:ext uri="{FF2B5EF4-FFF2-40B4-BE49-F238E27FC236}">
                <a16:creationId xmlns:a16="http://schemas.microsoft.com/office/drawing/2014/main" id="{0E7DE5F6-1005-4058-A7E6-B06656A92D81}"/>
              </a:ext>
            </a:extLst>
          </p:cNvPr>
          <p:cNvSpPr>
            <a:spLocks noGrp="1"/>
          </p:cNvSpPr>
          <p:nvPr>
            <p:ph idx="1"/>
          </p:nvPr>
        </p:nvSpPr>
        <p:spPr>
          <a:xfrm>
            <a:off x="1097280" y="2145779"/>
            <a:ext cx="10058400" cy="3760891"/>
          </a:xfrm>
        </p:spPr>
        <p:txBody>
          <a:bodyPr>
            <a:normAutofit fontScale="92500" lnSpcReduction="20000"/>
          </a:bodyPr>
          <a:lstStyle/>
          <a:p>
            <a:pPr rtl="0" fontAlgn="base">
              <a:spcBef>
                <a:spcPts val="0"/>
              </a:spcBef>
              <a:spcAft>
                <a:spcPts val="0"/>
              </a:spcAft>
              <a:buFont typeface="Wingdings" panose="05000000000000000000" pitchFamily="2" charset="2"/>
              <a:buChar char="q"/>
            </a:pPr>
            <a:r>
              <a:rPr lang="en-US" sz="2400" b="0" i="0" u="none" strike="noStrike" dirty="0">
                <a:solidFill>
                  <a:srgbClr val="3F3F3F"/>
                </a:solidFill>
                <a:effectLst/>
                <a:latin typeface="Calibri" panose="020F0502020204030204" pitchFamily="34" charset="0"/>
              </a:rPr>
              <a:t> Offering informal resolution is not a requirement under the new regulations</a:t>
            </a:r>
            <a:endParaRPr lang="en-US" sz="2400" b="0" i="0" u="none" strike="noStrike" dirty="0">
              <a:solidFill>
                <a:srgbClr val="C6969E"/>
              </a:solidFill>
              <a:effectLst/>
              <a:latin typeface="Noto Sans Symbols"/>
            </a:endParaRPr>
          </a:p>
          <a:p>
            <a:pPr rtl="0" fontAlgn="base">
              <a:spcBef>
                <a:spcPts val="1400"/>
              </a:spcBef>
              <a:spcAft>
                <a:spcPts val="0"/>
              </a:spcAft>
              <a:buFont typeface="Wingdings" panose="05000000000000000000" pitchFamily="2" charset="2"/>
              <a:buChar char="q"/>
            </a:pPr>
            <a:r>
              <a:rPr lang="en-US" sz="2400" b="0" i="0" u="none" strike="noStrike" dirty="0">
                <a:solidFill>
                  <a:srgbClr val="3F3F3F"/>
                </a:solidFill>
                <a:effectLst/>
                <a:latin typeface="Calibri" panose="020F0502020204030204" pitchFamily="34" charset="0"/>
              </a:rPr>
              <a:t> May only be attempted if each party enters the process voluntarily</a:t>
            </a:r>
            <a:endParaRPr lang="en-US" sz="2400" b="0" i="0" u="none" strike="noStrike" dirty="0">
              <a:solidFill>
                <a:srgbClr val="C6969E"/>
              </a:solidFill>
              <a:effectLst/>
              <a:latin typeface="Noto Sans Symbols"/>
            </a:endParaRPr>
          </a:p>
          <a:p>
            <a:pPr rtl="0" fontAlgn="base">
              <a:spcBef>
                <a:spcPts val="1400"/>
              </a:spcBef>
              <a:spcAft>
                <a:spcPts val="0"/>
              </a:spcAft>
              <a:buFont typeface="Wingdings" panose="05000000000000000000" pitchFamily="2" charset="2"/>
              <a:buChar char="q"/>
            </a:pPr>
            <a:r>
              <a:rPr lang="en-US" sz="2400" b="0" i="0" u="none" strike="noStrike" dirty="0">
                <a:solidFill>
                  <a:srgbClr val="3F3F3F"/>
                </a:solidFill>
                <a:effectLst/>
                <a:latin typeface="Calibri" panose="020F0502020204030204" pitchFamily="34" charset="0"/>
              </a:rPr>
              <a:t> A school can never force, threaten, nor require any party into going through formal resolution</a:t>
            </a:r>
            <a:endParaRPr lang="en-US" sz="2400" b="0" i="0" u="none" strike="noStrike" dirty="0">
              <a:solidFill>
                <a:srgbClr val="C6969E"/>
              </a:solidFill>
              <a:effectLst/>
              <a:latin typeface="Noto Sans Symbols"/>
            </a:endParaRPr>
          </a:p>
          <a:p>
            <a:pPr rtl="0" fontAlgn="base">
              <a:spcBef>
                <a:spcPts val="1400"/>
              </a:spcBef>
              <a:spcAft>
                <a:spcPts val="0"/>
              </a:spcAft>
              <a:buFont typeface="Wingdings" panose="05000000000000000000" pitchFamily="2" charset="2"/>
              <a:buChar char="q"/>
            </a:pPr>
            <a:r>
              <a:rPr lang="en-US" sz="2400" b="0" i="0" u="none" strike="noStrike" dirty="0">
                <a:solidFill>
                  <a:srgbClr val="3F3F3F"/>
                </a:solidFill>
                <a:effectLst/>
                <a:latin typeface="Calibri" panose="020F0502020204030204" pitchFamily="34" charset="0"/>
              </a:rPr>
              <a:t> Must provide a facilitator who is free from conflicts of interest or bias and who has received special training</a:t>
            </a:r>
            <a:endParaRPr lang="en-US" sz="2400" b="0" i="0" u="none" strike="noStrike" dirty="0">
              <a:solidFill>
                <a:srgbClr val="C6969E"/>
              </a:solidFill>
              <a:effectLst/>
              <a:latin typeface="Noto Sans Symbols"/>
            </a:endParaRPr>
          </a:p>
          <a:p>
            <a:pPr rtl="0" fontAlgn="base">
              <a:spcBef>
                <a:spcPts val="1400"/>
              </a:spcBef>
              <a:spcAft>
                <a:spcPts val="0"/>
              </a:spcAft>
              <a:buFont typeface="Wingdings" panose="05000000000000000000" pitchFamily="2" charset="2"/>
              <a:buChar char="q"/>
            </a:pPr>
            <a:r>
              <a:rPr lang="en-US" sz="2400" b="0" i="0" u="none" strike="noStrike" dirty="0">
                <a:solidFill>
                  <a:srgbClr val="3F3F3F"/>
                </a:solidFill>
                <a:effectLst/>
                <a:latin typeface="Calibri" panose="020F0502020204030204" pitchFamily="34" charset="0"/>
              </a:rPr>
              <a:t> The school needs to provide both parties notices of allegations, notices of rights, information about whether the informal process is confidential, and information about withdrawing from the process</a:t>
            </a:r>
            <a:endParaRPr lang="en-US" sz="2400" b="0" i="0" u="none" strike="noStrike" dirty="0">
              <a:solidFill>
                <a:srgbClr val="C6969E"/>
              </a:solidFill>
              <a:effectLst/>
              <a:latin typeface="Noto Sans Symbols"/>
            </a:endParaRPr>
          </a:p>
        </p:txBody>
      </p:sp>
    </p:spTree>
    <p:extLst>
      <p:ext uri="{BB962C8B-B14F-4D97-AF65-F5344CB8AC3E}">
        <p14:creationId xmlns:p14="http://schemas.microsoft.com/office/powerpoint/2010/main" val="270278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E83C7-2769-4EEA-A9CA-10FB4CC543F9}"/>
              </a:ext>
            </a:extLst>
          </p:cNvPr>
          <p:cNvSpPr>
            <a:spLocks noGrp="1"/>
          </p:cNvSpPr>
          <p:nvPr>
            <p:ph type="title"/>
          </p:nvPr>
        </p:nvSpPr>
        <p:spPr/>
        <p:txBody>
          <a:bodyPr/>
          <a:lstStyle/>
          <a:p>
            <a:r>
              <a:rPr lang="en-US" dirty="0"/>
              <a:t>How do I choose a Title IX Coordinator?</a:t>
            </a:r>
          </a:p>
        </p:txBody>
      </p:sp>
      <p:sp>
        <p:nvSpPr>
          <p:cNvPr id="3" name="Content Placeholder 2">
            <a:extLst>
              <a:ext uri="{FF2B5EF4-FFF2-40B4-BE49-F238E27FC236}">
                <a16:creationId xmlns:a16="http://schemas.microsoft.com/office/drawing/2014/main" id="{4749E29B-F580-422F-9C33-B52D5373789E}"/>
              </a:ext>
            </a:extLst>
          </p:cNvPr>
          <p:cNvSpPr>
            <a:spLocks noGrp="1"/>
          </p:cNvSpPr>
          <p:nvPr>
            <p:ph idx="1"/>
          </p:nvPr>
        </p:nvSpPr>
        <p:spPr>
          <a:xfrm>
            <a:off x="1097280" y="2333669"/>
            <a:ext cx="10058400" cy="3760891"/>
          </a:xfrm>
        </p:spPr>
        <p:txBody>
          <a:bodyPr/>
          <a:lstStyle/>
          <a:p>
            <a:r>
              <a:rPr lang="en-US" dirty="0"/>
              <a:t>Your TIXC needs to: </a:t>
            </a:r>
          </a:p>
          <a:p>
            <a:endParaRPr lang="en-US" sz="1000" dirty="0"/>
          </a:p>
          <a:p>
            <a:pPr marL="749808" lvl="1" indent="-457200">
              <a:buFont typeface="+mj-lt"/>
              <a:buAutoNum type="arabicPeriod"/>
            </a:pPr>
            <a:r>
              <a:rPr lang="en-US" sz="2000" dirty="0"/>
              <a:t>be independent and unbiased; </a:t>
            </a:r>
          </a:p>
          <a:p>
            <a:pPr marL="749808" lvl="1" indent="-457200">
              <a:buFont typeface="+mj-lt"/>
              <a:buAutoNum type="arabicPeriod"/>
            </a:pPr>
            <a:r>
              <a:rPr lang="en-US" sz="2000" dirty="0"/>
              <a:t>be able to communicate and coordinate effectively; </a:t>
            </a:r>
          </a:p>
          <a:p>
            <a:pPr marL="749808" lvl="1" indent="-457200">
              <a:buFont typeface="+mj-lt"/>
              <a:buAutoNum type="arabicPeriod"/>
            </a:pPr>
            <a:r>
              <a:rPr lang="en-US" sz="2000" dirty="0"/>
              <a:t>be able to prepare written reports and documentation on Title IX compliance activities as well as make recommendations for action;</a:t>
            </a:r>
          </a:p>
          <a:p>
            <a:pPr marL="749808" lvl="1" indent="-457200">
              <a:buFont typeface="+mj-lt"/>
              <a:buAutoNum type="arabicPeriod"/>
            </a:pPr>
            <a:r>
              <a:rPr lang="en-US" sz="2000" dirty="0"/>
              <a:t>be able to diagnose, clarify, and mediate differences of opinion; and</a:t>
            </a:r>
          </a:p>
          <a:p>
            <a:pPr marL="749808" lvl="1" indent="-457200">
              <a:buFont typeface="+mj-lt"/>
              <a:buAutoNum type="arabicPeriod"/>
            </a:pPr>
            <a:r>
              <a:rPr lang="en-US" sz="2000" dirty="0"/>
              <a:t>have the authority or access necessary to enforce compliance requirements.</a:t>
            </a:r>
          </a:p>
        </p:txBody>
      </p:sp>
    </p:spTree>
    <p:extLst>
      <p:ext uri="{BB962C8B-B14F-4D97-AF65-F5344CB8AC3E}">
        <p14:creationId xmlns:p14="http://schemas.microsoft.com/office/powerpoint/2010/main" val="2444802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ABA73-E05B-4D00-B5C5-B307225F32DC}"/>
              </a:ext>
            </a:extLst>
          </p:cNvPr>
          <p:cNvSpPr>
            <a:spLocks noGrp="1"/>
          </p:cNvSpPr>
          <p:nvPr>
            <p:ph type="title"/>
          </p:nvPr>
        </p:nvSpPr>
        <p:spPr/>
        <p:txBody>
          <a:bodyPr/>
          <a:lstStyle/>
          <a:p>
            <a:r>
              <a:rPr lang="en-US" dirty="0"/>
              <a:t>Informal Resolution (continued)</a:t>
            </a:r>
          </a:p>
        </p:txBody>
      </p:sp>
      <p:sp>
        <p:nvSpPr>
          <p:cNvPr id="3" name="Content Placeholder 2">
            <a:extLst>
              <a:ext uri="{FF2B5EF4-FFF2-40B4-BE49-F238E27FC236}">
                <a16:creationId xmlns:a16="http://schemas.microsoft.com/office/drawing/2014/main" id="{60B0AF07-3724-40E8-A85A-B14DBB1E0DC5}"/>
              </a:ext>
            </a:extLst>
          </p:cNvPr>
          <p:cNvSpPr>
            <a:spLocks noGrp="1"/>
          </p:cNvSpPr>
          <p:nvPr>
            <p:ph idx="1"/>
          </p:nvPr>
        </p:nvSpPr>
        <p:spPr>
          <a:xfrm>
            <a:off x="1097280" y="2245987"/>
            <a:ext cx="10058400" cy="3760891"/>
          </a:xfrm>
        </p:spPr>
        <p:txBody>
          <a:bodyPr/>
          <a:lstStyle/>
          <a:p>
            <a:pPr rtl="0" fontAlgn="base">
              <a:spcBef>
                <a:spcPts val="0"/>
              </a:spcBef>
              <a:spcAft>
                <a:spcPts val="0"/>
              </a:spcAft>
              <a:buFont typeface="Wingdings" panose="05000000000000000000" pitchFamily="2" charset="2"/>
              <a:buChar char="q"/>
            </a:pPr>
            <a:r>
              <a:rPr lang="en-US" b="0" i="0" u="none" strike="noStrike" dirty="0">
                <a:solidFill>
                  <a:srgbClr val="3F3F3F"/>
                </a:solidFill>
                <a:effectLst/>
                <a:latin typeface="Arial" panose="020B0604020202020204" pitchFamily="34" charset="0"/>
              </a:rPr>
              <a:t> Either party may withdraw, without penalty, from the informal resolution process up until a written resolution agreement is signed by both parties. If either party withdraws from informal resolution, the formal grievance process will resume.</a:t>
            </a:r>
            <a:endParaRPr lang="en-US" b="0" i="0" u="none" strike="noStrike" dirty="0">
              <a:solidFill>
                <a:srgbClr val="E88B33"/>
              </a:solidFill>
              <a:effectLst/>
              <a:latin typeface="Noto Sans Symbols"/>
            </a:endParaRPr>
          </a:p>
          <a:p>
            <a:pPr rtl="0" fontAlgn="base">
              <a:spcBef>
                <a:spcPts val="1400"/>
              </a:spcBef>
              <a:spcAft>
                <a:spcPts val="0"/>
              </a:spcAft>
              <a:buFont typeface="Wingdings" panose="05000000000000000000" pitchFamily="2" charset="2"/>
              <a:buChar char="q"/>
            </a:pPr>
            <a:r>
              <a:rPr lang="en-US" b="0" i="0" u="none" strike="noStrike" dirty="0">
                <a:solidFill>
                  <a:srgbClr val="3F3F3F"/>
                </a:solidFill>
                <a:effectLst/>
                <a:latin typeface="Arial" panose="020B0604020202020204" pitchFamily="34" charset="0"/>
              </a:rPr>
              <a:t> A signed resolution agreement is binding on both parties.</a:t>
            </a:r>
            <a:endParaRPr lang="en-US" b="0" i="0" u="none" strike="noStrike" dirty="0">
              <a:solidFill>
                <a:srgbClr val="E88B33"/>
              </a:solidFill>
              <a:effectLst/>
              <a:latin typeface="Noto Sans Symbols"/>
            </a:endParaRPr>
          </a:p>
          <a:p>
            <a:pPr rtl="0" fontAlgn="base">
              <a:spcBef>
                <a:spcPts val="1400"/>
              </a:spcBef>
              <a:spcAft>
                <a:spcPts val="0"/>
              </a:spcAft>
              <a:buFont typeface="Wingdings" panose="05000000000000000000" pitchFamily="2" charset="2"/>
              <a:buChar char="q"/>
            </a:pPr>
            <a:r>
              <a:rPr lang="en-US" b="0" i="0" u="none" strike="noStrike" dirty="0">
                <a:solidFill>
                  <a:srgbClr val="3F3F3F"/>
                </a:solidFill>
                <a:effectLst/>
                <a:latin typeface="Arial" panose="020B0604020202020204" pitchFamily="34" charset="0"/>
              </a:rPr>
              <a:t> The facilitator(s) has the authority to end the resolution process if the facilitator(s) believes that one or both parties are not operating in good faith. If this happens, the formal grievance process will resume.</a:t>
            </a:r>
            <a:endParaRPr lang="en-US" b="0" i="0" u="none" strike="noStrike" dirty="0">
              <a:solidFill>
                <a:srgbClr val="E88B33"/>
              </a:solidFill>
              <a:effectLst/>
              <a:latin typeface="Noto Sans Symbols"/>
            </a:endParaRPr>
          </a:p>
          <a:p>
            <a:endParaRPr lang="en-US" dirty="0"/>
          </a:p>
        </p:txBody>
      </p:sp>
    </p:spTree>
    <p:extLst>
      <p:ext uri="{BB962C8B-B14F-4D97-AF65-F5344CB8AC3E}">
        <p14:creationId xmlns:p14="http://schemas.microsoft.com/office/powerpoint/2010/main" val="11393020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r>
              <a:rPr lang="en-US" dirty="0"/>
              <a:t>What does informal resolution look like? </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2357532624"/>
              </p:ext>
            </p:extLst>
          </p:nvPr>
        </p:nvGraphicFramePr>
        <p:xfrm>
          <a:off x="1097280" y="3479104"/>
          <a:ext cx="10163619" cy="2808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C2BE826-F4B7-4CB1-B00A-4CEFACADFCEF}"/>
              </a:ext>
            </a:extLst>
          </p:cNvPr>
          <p:cNvSpPr txBox="1"/>
          <p:nvPr/>
        </p:nvSpPr>
        <p:spPr>
          <a:xfrm>
            <a:off x="821708" y="2154477"/>
            <a:ext cx="10439191" cy="1472198"/>
          </a:xfrm>
          <a:prstGeom prst="rect">
            <a:avLst/>
          </a:prstGeom>
          <a:noFill/>
        </p:spPr>
        <p:txBody>
          <a:bodyPr wrap="square" rtlCol="0">
            <a:spAutoFit/>
          </a:bodyPr>
          <a:lstStyle/>
          <a:p>
            <a:pPr rtl="0" fontAlgn="base">
              <a:spcBef>
                <a:spcPts val="0"/>
              </a:spcBef>
              <a:spcAft>
                <a:spcPts val="0"/>
              </a:spcAft>
            </a:pPr>
            <a:r>
              <a:rPr lang="en-US" sz="2000" b="0" i="0" u="none" strike="noStrike" dirty="0">
                <a:solidFill>
                  <a:srgbClr val="3F3F3F"/>
                </a:solidFill>
                <a:effectLst/>
                <a:latin typeface="Arial" panose="020B0604020202020204" pitchFamily="34" charset="0"/>
              </a:rPr>
              <a:t>The process is flexible and could take many forms, with the ultimate goal of preserving the Complainant’s access to the district/school’s education programs or activities.</a:t>
            </a:r>
            <a:endParaRPr lang="en-US" sz="2000" b="0" i="0" u="none" strike="noStrike" dirty="0">
              <a:solidFill>
                <a:srgbClr val="E88B33"/>
              </a:solidFill>
              <a:effectLst/>
              <a:latin typeface="Calibri" panose="020F0502020204030204" pitchFamily="34" charset="0"/>
            </a:endParaRPr>
          </a:p>
          <a:p>
            <a:pPr rtl="0" fontAlgn="base">
              <a:spcBef>
                <a:spcPts val="1400"/>
              </a:spcBef>
              <a:spcAft>
                <a:spcPts val="0"/>
              </a:spcAft>
            </a:pPr>
            <a:r>
              <a:rPr lang="en-US" sz="2000" b="0" i="0" u="none" strike="noStrike" dirty="0">
                <a:solidFill>
                  <a:srgbClr val="3F3F3F"/>
                </a:solidFill>
                <a:effectLst/>
                <a:latin typeface="Arial" panose="020B0604020202020204" pitchFamily="34" charset="0"/>
              </a:rPr>
              <a:t>Informal resolution may result in: </a:t>
            </a:r>
            <a:endParaRPr lang="en-US" sz="2000" b="0" i="0" u="none" strike="noStrike" dirty="0">
              <a:solidFill>
                <a:srgbClr val="E88B33"/>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48396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63746B-C2BF-4BF3-8369-91E2AF942600}"/>
              </a:ext>
            </a:extLst>
          </p:cNvPr>
          <p:cNvSpPr>
            <a:spLocks noGrp="1"/>
          </p:cNvSpPr>
          <p:nvPr>
            <p:ph type="title"/>
          </p:nvPr>
        </p:nvSpPr>
        <p:spPr>
          <a:xfrm>
            <a:off x="325680" y="643467"/>
            <a:ext cx="3391338" cy="5126203"/>
          </a:xfrm>
        </p:spPr>
        <p:txBody>
          <a:bodyPr anchor="ctr">
            <a:normAutofit/>
          </a:bodyPr>
          <a:lstStyle/>
          <a:p>
            <a:pPr algn="r"/>
            <a:r>
              <a:rPr lang="en-US" dirty="0"/>
              <a:t>What does informal resolution </a:t>
            </a:r>
            <a:r>
              <a:rPr lang="en-US" b="1" u="sng" dirty="0"/>
              <a:t>not</a:t>
            </a:r>
            <a:r>
              <a:rPr lang="en-US" dirty="0"/>
              <a:t> look like? </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334CC8-3072-4E3C-B593-141AD9BE6F00}"/>
              </a:ext>
            </a:extLst>
          </p:cNvPr>
          <p:cNvSpPr>
            <a:spLocks noGrp="1"/>
          </p:cNvSpPr>
          <p:nvPr>
            <p:ph idx="1"/>
          </p:nvPr>
        </p:nvSpPr>
        <p:spPr>
          <a:xfrm>
            <a:off x="4721079" y="321073"/>
            <a:ext cx="6791894" cy="6167409"/>
          </a:xfrm>
        </p:spPr>
        <p:txBody>
          <a:bodyPr anchor="ctr">
            <a:normAutofit/>
          </a:bodyPr>
          <a:lstStyle/>
          <a:p>
            <a:pPr rtl="0">
              <a:spcBef>
                <a:spcPts val="0"/>
              </a:spcBef>
              <a:spcAft>
                <a:spcPts val="0"/>
              </a:spcAft>
            </a:pPr>
            <a:endParaRPr lang="en-US" b="0" i="0" u="none" strike="noStrike" dirty="0">
              <a:solidFill>
                <a:srgbClr val="3F3F3F"/>
              </a:solidFill>
              <a:effectLst/>
              <a:latin typeface="Calibri" panose="020F0502020204030204" pitchFamily="34" charset="0"/>
            </a:endParaRPr>
          </a:p>
          <a:p>
            <a:pPr rtl="0">
              <a:spcBef>
                <a:spcPts val="0"/>
              </a:spcBef>
              <a:spcAft>
                <a:spcPts val="0"/>
              </a:spcAft>
            </a:pPr>
            <a:endParaRPr lang="en-US" dirty="0">
              <a:solidFill>
                <a:srgbClr val="3F3F3F"/>
              </a:solidFill>
              <a:latin typeface="Calibri" panose="020F0502020204030204" pitchFamily="34" charset="0"/>
            </a:endParaRPr>
          </a:p>
          <a:p>
            <a:pPr marL="293878" indent="-285750" rtl="0" fontAlgn="base">
              <a:spcBef>
                <a:spcPts val="1800"/>
              </a:spcBef>
              <a:spcAft>
                <a:spcPts val="0"/>
              </a:spcAft>
              <a:buFont typeface="Wingdings" panose="05000000000000000000" pitchFamily="2" charset="2"/>
              <a:buChar char="q"/>
            </a:pPr>
            <a:r>
              <a:rPr lang="en-US" sz="2400" b="0" i="0" u="none" strike="noStrike" dirty="0">
                <a:solidFill>
                  <a:srgbClr val="3F3F3F"/>
                </a:solidFill>
                <a:effectLst/>
                <a:latin typeface="Calibri" panose="020F0502020204030204" pitchFamily="34" charset="0"/>
              </a:rPr>
              <a:t> Informal resolution should not require the parties to confront each other or even be present in the same room.</a:t>
            </a:r>
            <a:endParaRPr lang="en-US" sz="2400" b="0" i="0" u="none" strike="noStrike" dirty="0">
              <a:solidFill>
                <a:srgbClr val="3F3F3F"/>
              </a:solidFill>
              <a:effectLst/>
              <a:latin typeface="Arial" panose="020B0604020202020204" pitchFamily="34" charset="0"/>
            </a:endParaRPr>
          </a:p>
          <a:p>
            <a:pPr marL="293878" indent="-285750" rtl="0" fontAlgn="base">
              <a:spcBef>
                <a:spcPts val="1800"/>
              </a:spcBef>
              <a:spcAft>
                <a:spcPts val="0"/>
              </a:spcAft>
              <a:buFont typeface="Wingdings" panose="05000000000000000000" pitchFamily="2" charset="2"/>
              <a:buChar char="q"/>
            </a:pPr>
            <a:r>
              <a:rPr lang="en-US" sz="2400" b="0" i="0" u="none" strike="noStrike" dirty="0">
                <a:solidFill>
                  <a:srgbClr val="3F3F3F"/>
                </a:solidFill>
                <a:effectLst/>
                <a:latin typeface="Calibri" panose="020F0502020204030204" pitchFamily="34" charset="0"/>
              </a:rPr>
              <a:t> It is not couple’s counseling.</a:t>
            </a:r>
            <a:endParaRPr lang="en-US" sz="2400" b="0" i="0" u="none" strike="noStrike" dirty="0">
              <a:solidFill>
                <a:srgbClr val="3F3F3F"/>
              </a:solidFill>
              <a:effectLst/>
              <a:latin typeface="Arial" panose="020B0604020202020204" pitchFamily="34" charset="0"/>
            </a:endParaRPr>
          </a:p>
          <a:p>
            <a:pPr marL="293878" indent="-285750" rtl="0" fontAlgn="base">
              <a:spcBef>
                <a:spcPts val="1800"/>
              </a:spcBef>
              <a:spcAft>
                <a:spcPts val="0"/>
              </a:spcAft>
              <a:buFont typeface="Wingdings" panose="05000000000000000000" pitchFamily="2" charset="2"/>
              <a:buChar char="q"/>
            </a:pPr>
            <a:r>
              <a:rPr lang="en-US" sz="2400" b="0" i="0" u="none" strike="noStrike" dirty="0">
                <a:solidFill>
                  <a:srgbClr val="3F3F3F"/>
                </a:solidFill>
                <a:effectLst/>
                <a:latin typeface="Calibri" panose="020F0502020204030204" pitchFamily="34" charset="0"/>
              </a:rPr>
              <a:t> It is not arbitration.</a:t>
            </a:r>
            <a:endParaRPr lang="en-US" sz="2400" b="0" i="0" u="none" strike="noStrike" dirty="0">
              <a:solidFill>
                <a:srgbClr val="3F3F3F"/>
              </a:solidFill>
              <a:effectLst/>
              <a:latin typeface="Arial" panose="020B0604020202020204" pitchFamily="34" charset="0"/>
            </a:endParaRPr>
          </a:p>
          <a:p>
            <a:pPr marL="293878" indent="-285750" rtl="0" fontAlgn="base">
              <a:spcBef>
                <a:spcPts val="1800"/>
              </a:spcBef>
              <a:spcAft>
                <a:spcPts val="0"/>
              </a:spcAft>
              <a:buFont typeface="Wingdings" panose="05000000000000000000" pitchFamily="2" charset="2"/>
              <a:buChar char="q"/>
            </a:pPr>
            <a:r>
              <a:rPr lang="en-US" sz="2400" b="0" i="0" u="none" strike="noStrike" dirty="0">
                <a:solidFill>
                  <a:srgbClr val="3F3F3F"/>
                </a:solidFill>
                <a:effectLst/>
                <a:latin typeface="Calibri" panose="020F0502020204030204" pitchFamily="34" charset="0"/>
              </a:rPr>
              <a:t> </a:t>
            </a:r>
            <a:r>
              <a:rPr lang="en-US" sz="2400" dirty="0">
                <a:solidFill>
                  <a:srgbClr val="3F3F3F"/>
                </a:solidFill>
                <a:latin typeface="Calibri" panose="020F0502020204030204" pitchFamily="34" charset="0"/>
              </a:rPr>
              <a:t>It is not a soapbox.</a:t>
            </a:r>
            <a:endParaRPr lang="en-US" sz="2400" b="0" i="0" u="none" strike="noStrike" dirty="0">
              <a:solidFill>
                <a:srgbClr val="3F3F3F"/>
              </a:solidFill>
              <a:effectLst/>
              <a:latin typeface="Arial" panose="020B0604020202020204" pitchFamily="34" charset="0"/>
            </a:endParaRPr>
          </a:p>
          <a:p>
            <a:endParaRPr lang="en-US" sz="2400" dirty="0"/>
          </a:p>
          <a:p>
            <a:endParaRPr lang="en-US" sz="2400" dirty="0"/>
          </a:p>
        </p:txBody>
      </p:sp>
      <p:sp>
        <p:nvSpPr>
          <p:cNvPr id="12" name="Rectangle 11">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971682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ABA73-E05B-4D00-B5C5-B307225F32DC}"/>
              </a:ext>
            </a:extLst>
          </p:cNvPr>
          <p:cNvSpPr>
            <a:spLocks noGrp="1"/>
          </p:cNvSpPr>
          <p:nvPr>
            <p:ph type="title"/>
          </p:nvPr>
        </p:nvSpPr>
        <p:spPr/>
        <p:txBody>
          <a:bodyPr/>
          <a:lstStyle/>
          <a:p>
            <a:r>
              <a:rPr lang="en-US" dirty="0"/>
              <a:t>Informal Resolution Facilitators </a:t>
            </a:r>
            <a:r>
              <a:rPr lang="en-US" b="1" dirty="0"/>
              <a:t>DO</a:t>
            </a:r>
            <a:endParaRPr lang="en-US" dirty="0"/>
          </a:p>
        </p:txBody>
      </p:sp>
      <p:sp>
        <p:nvSpPr>
          <p:cNvPr id="3" name="Content Placeholder 2">
            <a:extLst>
              <a:ext uri="{FF2B5EF4-FFF2-40B4-BE49-F238E27FC236}">
                <a16:creationId xmlns:a16="http://schemas.microsoft.com/office/drawing/2014/main" id="{60B0AF07-3724-40E8-A85A-B14DBB1E0DC5}"/>
              </a:ext>
            </a:extLst>
          </p:cNvPr>
          <p:cNvSpPr>
            <a:spLocks noGrp="1"/>
          </p:cNvSpPr>
          <p:nvPr>
            <p:ph idx="1"/>
          </p:nvPr>
        </p:nvSpPr>
        <p:spPr>
          <a:xfrm>
            <a:off x="1097280" y="2192055"/>
            <a:ext cx="10058400" cy="3814823"/>
          </a:xfrm>
        </p:spPr>
        <p:txBody>
          <a:bodyPr>
            <a:normAutofit lnSpcReduction="10000"/>
          </a:bodyPr>
          <a:lstStyle/>
          <a:p>
            <a:pPr rtl="0" fontAlgn="base">
              <a:spcBef>
                <a:spcPts val="0"/>
              </a:spcBef>
              <a:spcAft>
                <a:spcPts val="0"/>
              </a:spcAft>
              <a:buFont typeface="Wingdings" panose="05000000000000000000" pitchFamily="2" charset="2"/>
              <a:buChar char="q"/>
            </a:pPr>
            <a:r>
              <a:rPr lang="en-US" b="0" i="0" u="none" strike="noStrike" dirty="0">
                <a:solidFill>
                  <a:srgbClr val="3F3F3F"/>
                </a:solidFill>
                <a:effectLst/>
                <a:latin typeface="Arial" panose="020B0604020202020204" pitchFamily="34" charset="0"/>
              </a:rPr>
              <a:t> Assist parties in developing an approach to solving the problem</a:t>
            </a:r>
            <a:endParaRPr lang="en-US" b="0" i="0" u="none" strike="noStrike" dirty="0">
              <a:solidFill>
                <a:srgbClr val="E88B33"/>
              </a:solidFill>
              <a:effectLst/>
              <a:latin typeface="Noto Sans Symbols"/>
            </a:endParaRPr>
          </a:p>
          <a:p>
            <a:pPr rtl="0" fontAlgn="base">
              <a:spcBef>
                <a:spcPts val="1400"/>
              </a:spcBef>
              <a:spcAft>
                <a:spcPts val="0"/>
              </a:spcAft>
              <a:buFont typeface="Wingdings" panose="05000000000000000000" pitchFamily="2" charset="2"/>
              <a:buChar char="q"/>
            </a:pPr>
            <a:r>
              <a:rPr lang="en-US" b="0" i="0" u="none" strike="noStrike" dirty="0">
                <a:solidFill>
                  <a:srgbClr val="3F3F3F"/>
                </a:solidFill>
                <a:effectLst/>
                <a:latin typeface="Arial" panose="020B0604020202020204" pitchFamily="34" charset="0"/>
              </a:rPr>
              <a:t> Help keep discussions on point and focused</a:t>
            </a:r>
            <a:endParaRPr lang="en-US" b="0" i="0" u="none" strike="noStrike" dirty="0">
              <a:solidFill>
                <a:srgbClr val="E88B33"/>
              </a:solidFill>
              <a:effectLst/>
              <a:latin typeface="Noto Sans Symbols"/>
            </a:endParaRPr>
          </a:p>
          <a:p>
            <a:pPr rtl="0" fontAlgn="base">
              <a:spcBef>
                <a:spcPts val="1400"/>
              </a:spcBef>
              <a:spcAft>
                <a:spcPts val="0"/>
              </a:spcAft>
              <a:buFont typeface="Wingdings" panose="05000000000000000000" pitchFamily="2" charset="2"/>
              <a:buChar char="q"/>
            </a:pPr>
            <a:r>
              <a:rPr lang="en-US" b="0" i="0" u="none" strike="noStrike" dirty="0">
                <a:solidFill>
                  <a:srgbClr val="3F3F3F"/>
                </a:solidFill>
                <a:effectLst/>
                <a:latin typeface="Arial" panose="020B0604020202020204" pitchFamily="34" charset="0"/>
              </a:rPr>
              <a:t> Help the parties understand each other better</a:t>
            </a:r>
            <a:endParaRPr lang="en-US" b="0" i="0" u="none" strike="noStrike" dirty="0">
              <a:solidFill>
                <a:srgbClr val="E88B33"/>
              </a:solidFill>
              <a:effectLst/>
              <a:latin typeface="Noto Sans Symbols"/>
            </a:endParaRPr>
          </a:p>
          <a:p>
            <a:pPr rtl="0" fontAlgn="base">
              <a:spcBef>
                <a:spcPts val="1400"/>
              </a:spcBef>
              <a:spcAft>
                <a:spcPts val="0"/>
              </a:spcAft>
              <a:buFont typeface="Wingdings" panose="05000000000000000000" pitchFamily="2" charset="2"/>
              <a:buChar char="q"/>
            </a:pPr>
            <a:r>
              <a:rPr lang="en-US" b="0" i="0" u="none" strike="noStrike" dirty="0">
                <a:solidFill>
                  <a:srgbClr val="3F3F3F"/>
                </a:solidFill>
                <a:effectLst/>
                <a:latin typeface="Arial" panose="020B0604020202020204" pitchFamily="34" charset="0"/>
              </a:rPr>
              <a:t> Make sure the parties consider the probable results and the process involved in completing the investigation, and encourage reaching agreement through mediation</a:t>
            </a:r>
            <a:endParaRPr lang="en-US" b="0" i="0" u="none" strike="noStrike" dirty="0">
              <a:solidFill>
                <a:srgbClr val="E88B33"/>
              </a:solidFill>
              <a:effectLst/>
              <a:latin typeface="Noto Sans Symbols"/>
            </a:endParaRPr>
          </a:p>
          <a:p>
            <a:pPr rtl="0" fontAlgn="base">
              <a:spcBef>
                <a:spcPts val="1400"/>
              </a:spcBef>
              <a:spcAft>
                <a:spcPts val="0"/>
              </a:spcAft>
              <a:buFont typeface="Wingdings" panose="05000000000000000000" pitchFamily="2" charset="2"/>
              <a:buChar char="q"/>
            </a:pPr>
            <a:r>
              <a:rPr lang="en-US" b="0" i="0" u="none" strike="noStrike" dirty="0">
                <a:solidFill>
                  <a:srgbClr val="3F3F3F"/>
                </a:solidFill>
                <a:effectLst/>
                <a:latin typeface="Arial" panose="020B0604020202020204" pitchFamily="34" charset="0"/>
              </a:rPr>
              <a:t> Encourage solutions-seeking in ways which might not have been considered earlier in the process</a:t>
            </a:r>
            <a:endParaRPr lang="en-US" b="0" i="0" u="none" strike="noStrike" dirty="0">
              <a:solidFill>
                <a:srgbClr val="E88B33"/>
              </a:solidFill>
              <a:effectLst/>
              <a:latin typeface="Noto Sans Symbols"/>
            </a:endParaRPr>
          </a:p>
          <a:p>
            <a:pPr rtl="0" fontAlgn="base">
              <a:spcBef>
                <a:spcPts val="1400"/>
              </a:spcBef>
              <a:spcAft>
                <a:spcPts val="0"/>
              </a:spcAft>
              <a:buFont typeface="Wingdings" panose="05000000000000000000" pitchFamily="2" charset="2"/>
              <a:buChar char="q"/>
            </a:pPr>
            <a:r>
              <a:rPr lang="en-US" b="0" i="0" u="none" strike="noStrike" dirty="0">
                <a:solidFill>
                  <a:srgbClr val="3F3F3F"/>
                </a:solidFill>
                <a:effectLst/>
                <a:latin typeface="Arial" panose="020B0604020202020204" pitchFamily="34" charset="0"/>
              </a:rPr>
              <a:t> Help parties draft a valid negotiation agreement if an agreement is reached, and possibly help the parties implement their agreement</a:t>
            </a:r>
            <a:endParaRPr lang="en-US" b="0" i="0" u="none" strike="noStrike" dirty="0">
              <a:solidFill>
                <a:srgbClr val="E88B33"/>
              </a:solidFill>
              <a:effectLst/>
              <a:latin typeface="Noto Sans Symbols"/>
            </a:endParaRPr>
          </a:p>
        </p:txBody>
      </p:sp>
    </p:spTree>
    <p:extLst>
      <p:ext uri="{BB962C8B-B14F-4D97-AF65-F5344CB8AC3E}">
        <p14:creationId xmlns:p14="http://schemas.microsoft.com/office/powerpoint/2010/main" val="21629179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ABA73-E05B-4D00-B5C5-B307225F32DC}"/>
              </a:ext>
            </a:extLst>
          </p:cNvPr>
          <p:cNvSpPr>
            <a:spLocks noGrp="1"/>
          </p:cNvSpPr>
          <p:nvPr>
            <p:ph type="title"/>
          </p:nvPr>
        </p:nvSpPr>
        <p:spPr/>
        <p:txBody>
          <a:bodyPr/>
          <a:lstStyle/>
          <a:p>
            <a:r>
              <a:rPr lang="en-US" dirty="0"/>
              <a:t>Informal Resolution Facilitators </a:t>
            </a:r>
            <a:r>
              <a:rPr lang="en-US" b="1" dirty="0"/>
              <a:t>DON’T</a:t>
            </a:r>
            <a:endParaRPr lang="en-US" dirty="0"/>
          </a:p>
        </p:txBody>
      </p:sp>
      <p:sp>
        <p:nvSpPr>
          <p:cNvPr id="3" name="Content Placeholder 2">
            <a:extLst>
              <a:ext uri="{FF2B5EF4-FFF2-40B4-BE49-F238E27FC236}">
                <a16:creationId xmlns:a16="http://schemas.microsoft.com/office/drawing/2014/main" id="{60B0AF07-3724-40E8-A85A-B14DBB1E0DC5}"/>
              </a:ext>
            </a:extLst>
          </p:cNvPr>
          <p:cNvSpPr>
            <a:spLocks noGrp="1"/>
          </p:cNvSpPr>
          <p:nvPr>
            <p:ph idx="1"/>
          </p:nvPr>
        </p:nvSpPr>
        <p:spPr>
          <a:xfrm>
            <a:off x="1097280" y="2245987"/>
            <a:ext cx="10058400" cy="3760891"/>
          </a:xfrm>
        </p:spPr>
        <p:txBody>
          <a:bodyPr>
            <a:normAutofit/>
          </a:bodyPr>
          <a:lstStyle/>
          <a:p>
            <a:pPr rtl="0" fontAlgn="base">
              <a:spcBef>
                <a:spcPts val="0"/>
              </a:spcBef>
              <a:spcAft>
                <a:spcPts val="0"/>
              </a:spcAft>
              <a:buFont typeface="Wingdings" panose="05000000000000000000" pitchFamily="2" charset="2"/>
              <a:buChar char="q"/>
            </a:pPr>
            <a:r>
              <a:rPr lang="en-US" b="0" i="0" u="none" strike="noStrike" dirty="0">
                <a:solidFill>
                  <a:srgbClr val="3F3F3F"/>
                </a:solidFill>
                <a:effectLst/>
                <a:latin typeface="Arial" panose="020B0604020202020204" pitchFamily="34" charset="0"/>
              </a:rPr>
              <a:t> Dictate to parties how the informal resolution will proceed without their authorization</a:t>
            </a:r>
            <a:endParaRPr lang="en-US" b="0" i="0" u="none" strike="noStrike" dirty="0">
              <a:solidFill>
                <a:srgbClr val="E88B33"/>
              </a:solidFill>
              <a:effectLst/>
              <a:latin typeface="Noto Sans Symbols"/>
            </a:endParaRPr>
          </a:p>
          <a:p>
            <a:pPr rtl="0" fontAlgn="base">
              <a:spcBef>
                <a:spcPts val="1400"/>
              </a:spcBef>
              <a:spcAft>
                <a:spcPts val="0"/>
              </a:spcAft>
              <a:buFont typeface="Wingdings" panose="05000000000000000000" pitchFamily="2" charset="2"/>
              <a:buChar char="q"/>
            </a:pPr>
            <a:r>
              <a:rPr lang="en-US" b="0" i="0" u="none" strike="noStrike" dirty="0">
                <a:solidFill>
                  <a:srgbClr val="3F3F3F"/>
                </a:solidFill>
                <a:effectLst/>
                <a:latin typeface="Arial" panose="020B0604020202020204" pitchFamily="34" charset="0"/>
              </a:rPr>
              <a:t> Cut parties off simply because the Facilitator has heard enough</a:t>
            </a:r>
            <a:endParaRPr lang="en-US" b="0" i="0" u="none" strike="noStrike" dirty="0">
              <a:solidFill>
                <a:srgbClr val="E88B33"/>
              </a:solidFill>
              <a:effectLst/>
              <a:latin typeface="Noto Sans Symbols"/>
            </a:endParaRPr>
          </a:p>
          <a:p>
            <a:pPr rtl="0" fontAlgn="base">
              <a:spcBef>
                <a:spcPts val="1400"/>
              </a:spcBef>
              <a:spcAft>
                <a:spcPts val="0"/>
              </a:spcAft>
              <a:buFont typeface="Wingdings" panose="05000000000000000000" pitchFamily="2" charset="2"/>
              <a:buChar char="q"/>
            </a:pPr>
            <a:r>
              <a:rPr lang="en-US" b="0" i="0" u="none" strike="noStrike" dirty="0">
                <a:solidFill>
                  <a:srgbClr val="3F3F3F"/>
                </a:solidFill>
                <a:effectLst/>
                <a:latin typeface="Arial" panose="020B0604020202020204" pitchFamily="34" charset="0"/>
              </a:rPr>
              <a:t> Speak on behalf of either side or introduce new points into the negotiation in favor of either party</a:t>
            </a:r>
            <a:endParaRPr lang="en-US" b="0" i="0" u="none" strike="noStrike" dirty="0">
              <a:solidFill>
                <a:srgbClr val="E88B33"/>
              </a:solidFill>
              <a:effectLst/>
              <a:latin typeface="Noto Sans Symbols"/>
            </a:endParaRPr>
          </a:p>
          <a:p>
            <a:pPr rtl="0" fontAlgn="base">
              <a:spcBef>
                <a:spcPts val="1400"/>
              </a:spcBef>
              <a:spcAft>
                <a:spcPts val="0"/>
              </a:spcAft>
              <a:buFont typeface="Wingdings" panose="05000000000000000000" pitchFamily="2" charset="2"/>
              <a:buChar char="q"/>
            </a:pPr>
            <a:r>
              <a:rPr lang="en-US" b="0" i="0" u="none" strike="noStrike" dirty="0">
                <a:solidFill>
                  <a:srgbClr val="3F3F3F"/>
                </a:solidFill>
                <a:effectLst/>
                <a:latin typeface="Arial" panose="020B0604020202020204" pitchFamily="34" charset="0"/>
              </a:rPr>
              <a:t> Force the parties to come to an agreement or prevent a party from excluding him/herself from the informal resolution process</a:t>
            </a:r>
            <a:endParaRPr lang="en-US" b="0" i="0" u="none" strike="noStrike" dirty="0">
              <a:solidFill>
                <a:srgbClr val="E88B33"/>
              </a:solidFill>
              <a:effectLst/>
              <a:latin typeface="Noto Sans Symbols"/>
            </a:endParaRPr>
          </a:p>
          <a:p>
            <a:pPr rtl="0" fontAlgn="base">
              <a:spcBef>
                <a:spcPts val="1400"/>
              </a:spcBef>
              <a:spcAft>
                <a:spcPts val="0"/>
              </a:spcAft>
              <a:buFont typeface="Wingdings" panose="05000000000000000000" pitchFamily="2" charset="2"/>
              <a:buChar char="q"/>
            </a:pPr>
            <a:r>
              <a:rPr lang="en-US" b="0" i="0" u="none" strike="noStrike" dirty="0">
                <a:solidFill>
                  <a:srgbClr val="3F3F3F"/>
                </a:solidFill>
                <a:effectLst/>
                <a:latin typeface="Arial" panose="020B0604020202020204" pitchFamily="34" charset="0"/>
              </a:rPr>
              <a:t> Limit the realm of solutions available to the parties</a:t>
            </a:r>
            <a:endParaRPr lang="en-US" b="0" i="0" u="none" strike="noStrike" dirty="0">
              <a:solidFill>
                <a:srgbClr val="E88B33"/>
              </a:solidFill>
              <a:effectLst/>
              <a:latin typeface="Noto Sans Symbols"/>
            </a:endParaRPr>
          </a:p>
          <a:p>
            <a:endParaRPr lang="en-US" sz="2400" dirty="0"/>
          </a:p>
        </p:txBody>
      </p:sp>
    </p:spTree>
    <p:extLst>
      <p:ext uri="{BB962C8B-B14F-4D97-AF65-F5344CB8AC3E}">
        <p14:creationId xmlns:p14="http://schemas.microsoft.com/office/powerpoint/2010/main" val="975435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289DCEA-CB7B-4CEA-BA7A-74831491B755}"/>
              </a:ext>
            </a:extLst>
          </p:cNvPr>
          <p:cNvSpPr>
            <a:spLocks noGrp="1"/>
          </p:cNvSpPr>
          <p:nvPr>
            <p:ph type="title"/>
          </p:nvPr>
        </p:nvSpPr>
        <p:spPr>
          <a:xfrm>
            <a:off x="1097279" y="286603"/>
            <a:ext cx="10338983" cy="1618397"/>
          </a:xfrm>
        </p:spPr>
        <p:txBody>
          <a:bodyPr anchor="ctr">
            <a:noAutofit/>
          </a:bodyPr>
          <a:lstStyle/>
          <a:p>
            <a:pPr algn="ctr"/>
            <a:r>
              <a:rPr lang="en-US" sz="4800" dirty="0">
                <a:solidFill>
                  <a:srgbClr val="FFFFFF"/>
                </a:solidFill>
              </a:rPr>
              <a:t>Scenarios to Test Your Knowledge</a:t>
            </a:r>
          </a:p>
        </p:txBody>
      </p:sp>
      <p:sp>
        <p:nvSpPr>
          <p:cNvPr id="3" name="Content Placeholder 2">
            <a:extLst>
              <a:ext uri="{FF2B5EF4-FFF2-40B4-BE49-F238E27FC236}">
                <a16:creationId xmlns:a16="http://schemas.microsoft.com/office/drawing/2014/main" id="{6F7F6A12-EEAB-4CCA-B033-2624A269DB25}"/>
              </a:ext>
            </a:extLst>
          </p:cNvPr>
          <p:cNvSpPr>
            <a:spLocks noGrp="1"/>
          </p:cNvSpPr>
          <p:nvPr>
            <p:ph idx="1"/>
          </p:nvPr>
        </p:nvSpPr>
        <p:spPr>
          <a:xfrm>
            <a:off x="646750" y="3131055"/>
            <a:ext cx="11240039" cy="3094381"/>
          </a:xfrm>
        </p:spPr>
        <p:txBody>
          <a:bodyPr>
            <a:normAutofit/>
          </a:bodyPr>
          <a:lstStyle/>
          <a:p>
            <a:pPr>
              <a:buFont typeface="Wingdings" panose="05000000000000000000" pitchFamily="2" charset="2"/>
              <a:buChar char="§"/>
            </a:pPr>
            <a:r>
              <a:rPr lang="en-US" sz="2200" dirty="0"/>
              <a:t> Starting at page 23 – </a:t>
            </a:r>
            <a:r>
              <a:rPr lang="en-US" sz="2200" b="0" i="0" u="none" strike="noStrike" dirty="0">
                <a:solidFill>
                  <a:srgbClr val="3F3F3F"/>
                </a:solidFill>
                <a:effectLst/>
                <a:hlinkClick r:id="rId3"/>
              </a:rPr>
              <a:t>https://secure.munetrix.com/app_assets/docs/school_transparency/Title-IX-Awareness-Training-PPT-HANDOUTS-5376-1625602316-3848.pdf</a:t>
            </a:r>
            <a:endParaRPr lang="en-US" sz="2200" b="0" i="0" u="sng" strike="noStrike" dirty="0">
              <a:solidFill>
                <a:srgbClr val="FFFFFF"/>
              </a:solidFill>
              <a:effectLst/>
            </a:endParaRPr>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7779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8" name="Straight Connector 77">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80" name="Rectangle 79">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BEC914F-C681-4D89-B6D6-66A75FEE65F7}"/>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5400" dirty="0">
                <a:solidFill>
                  <a:schemeClr val="tx1">
                    <a:lumMod val="85000"/>
                    <a:lumOff val="15000"/>
                  </a:schemeClr>
                </a:solidFill>
              </a:rPr>
              <a:t>What has been your experience?</a:t>
            </a:r>
          </a:p>
        </p:txBody>
      </p:sp>
      <p:pic>
        <p:nvPicPr>
          <p:cNvPr id="11266" name="Picture 2" descr="Woman in virtual therapy">
            <a:extLst>
              <a:ext uri="{FF2B5EF4-FFF2-40B4-BE49-F238E27FC236}">
                <a16:creationId xmlns:a16="http://schemas.microsoft.com/office/drawing/2014/main" id="{EA7E2662-AD17-47B4-8FFA-D4C460106B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9" y="860207"/>
            <a:ext cx="6912217" cy="4613904"/>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Straight Connector 81">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40257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289DCEA-CB7B-4CEA-BA7A-74831491B755}"/>
              </a:ext>
            </a:extLst>
          </p:cNvPr>
          <p:cNvSpPr>
            <a:spLocks noGrp="1"/>
          </p:cNvSpPr>
          <p:nvPr>
            <p:ph type="title"/>
          </p:nvPr>
        </p:nvSpPr>
        <p:spPr>
          <a:xfrm>
            <a:off x="1097279" y="286603"/>
            <a:ext cx="10338983" cy="1618397"/>
          </a:xfrm>
        </p:spPr>
        <p:txBody>
          <a:bodyPr anchor="ctr">
            <a:noAutofit/>
          </a:bodyPr>
          <a:lstStyle/>
          <a:p>
            <a:pPr algn="ctr"/>
            <a:r>
              <a:rPr lang="en-US" sz="4800" dirty="0">
                <a:solidFill>
                  <a:srgbClr val="FFFFFF"/>
                </a:solidFill>
              </a:rPr>
              <a:t>FAQs</a:t>
            </a:r>
          </a:p>
        </p:txBody>
      </p:sp>
      <p:sp>
        <p:nvSpPr>
          <p:cNvPr id="3" name="Content Placeholder 2">
            <a:extLst>
              <a:ext uri="{FF2B5EF4-FFF2-40B4-BE49-F238E27FC236}">
                <a16:creationId xmlns:a16="http://schemas.microsoft.com/office/drawing/2014/main" id="{6F7F6A12-EEAB-4CCA-B033-2624A269DB25}"/>
              </a:ext>
            </a:extLst>
          </p:cNvPr>
          <p:cNvSpPr>
            <a:spLocks noGrp="1"/>
          </p:cNvSpPr>
          <p:nvPr>
            <p:ph idx="1"/>
          </p:nvPr>
        </p:nvSpPr>
        <p:spPr>
          <a:xfrm>
            <a:off x="646750" y="2075511"/>
            <a:ext cx="11240039" cy="4178926"/>
          </a:xfrm>
        </p:spPr>
        <p:txBody>
          <a:bodyPr>
            <a:normAutofit fontScale="47500" lnSpcReduction="20000"/>
          </a:bodyPr>
          <a:lstStyle/>
          <a:p>
            <a:pPr>
              <a:buFont typeface="Wingdings" panose="05000000000000000000" pitchFamily="2" charset="2"/>
              <a:buChar char="§"/>
            </a:pPr>
            <a:r>
              <a:rPr lang="en-US" sz="4200" dirty="0"/>
              <a:t> Determining when a claim reaches level of definition</a:t>
            </a:r>
          </a:p>
          <a:p>
            <a:pPr>
              <a:buFont typeface="Wingdings" panose="05000000000000000000" pitchFamily="2" charset="2"/>
              <a:buChar char="§"/>
            </a:pPr>
            <a:r>
              <a:rPr lang="en-US" sz="4200" dirty="0"/>
              <a:t> When they can follow through on a complaint (regulations about terminating investigation)</a:t>
            </a:r>
          </a:p>
          <a:p>
            <a:pPr>
              <a:buFont typeface="Wingdings" panose="05000000000000000000" pitchFamily="2" charset="2"/>
              <a:buChar char="§"/>
            </a:pPr>
            <a:r>
              <a:rPr lang="en-US" sz="4200" dirty="0"/>
              <a:t> When law enforcement is involved</a:t>
            </a:r>
          </a:p>
          <a:p>
            <a:pPr>
              <a:buFont typeface="Wingdings" panose="05000000000000000000" pitchFamily="2" charset="2"/>
              <a:buChar char="§"/>
            </a:pPr>
            <a:r>
              <a:rPr lang="en-US" sz="4200" dirty="0"/>
              <a:t> Training for team (where, who, creative ways to meet requirements)</a:t>
            </a:r>
          </a:p>
          <a:p>
            <a:pPr>
              <a:buFont typeface="Wingdings" panose="05000000000000000000" pitchFamily="2" charset="2"/>
              <a:buChar char="§"/>
            </a:pPr>
            <a:r>
              <a:rPr lang="en-US" sz="4200" dirty="0"/>
              <a:t> Emergency removals (student and staff, online school?, what is disciplinary, live streaming in school)</a:t>
            </a:r>
          </a:p>
          <a:p>
            <a:pPr>
              <a:buFont typeface="Wingdings" panose="05000000000000000000" pitchFamily="2" charset="2"/>
              <a:buChar char="§"/>
            </a:pPr>
            <a:r>
              <a:rPr lang="en-US" sz="4200" dirty="0"/>
              <a:t> Supportive measures (online school?, get creative)</a:t>
            </a:r>
          </a:p>
          <a:p>
            <a:pPr>
              <a:buFont typeface="Wingdings" panose="05000000000000000000" pitchFamily="2" charset="2"/>
              <a:buChar char="§"/>
            </a:pPr>
            <a:r>
              <a:rPr lang="en-US" sz="4200" dirty="0"/>
              <a:t> Policies and procedures (model policies)</a:t>
            </a:r>
          </a:p>
          <a:p>
            <a:pPr>
              <a:buFont typeface="Wingdings" panose="05000000000000000000" pitchFamily="2" charset="2"/>
              <a:buChar char="§"/>
            </a:pPr>
            <a:r>
              <a:rPr lang="en-US" sz="4200" dirty="0"/>
              <a:t> Situations that do not apply to Title IX. For example, things that happen off-campus. Using other LEA policies (bullying, Title VII, contacting legal counsel first, etc.) to resolve situations. </a:t>
            </a:r>
          </a:p>
          <a:p>
            <a:pPr>
              <a:buFont typeface="Wingdings" panose="05000000000000000000" pitchFamily="2" charset="2"/>
              <a:buChar char="§"/>
            </a:pPr>
            <a:endParaRPr lang="en-US" sz="2200" b="0" i="0" u="sng" strike="noStrike" dirty="0">
              <a:solidFill>
                <a:srgbClr val="FFFFFF"/>
              </a:solidFill>
              <a:effectLst/>
            </a:endParaRPr>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0091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289DCEA-CB7B-4CEA-BA7A-74831491B755}"/>
              </a:ext>
            </a:extLst>
          </p:cNvPr>
          <p:cNvSpPr>
            <a:spLocks noGrp="1"/>
          </p:cNvSpPr>
          <p:nvPr>
            <p:ph type="title"/>
          </p:nvPr>
        </p:nvSpPr>
        <p:spPr>
          <a:xfrm>
            <a:off x="1097279" y="286603"/>
            <a:ext cx="10338983" cy="1618397"/>
          </a:xfrm>
        </p:spPr>
        <p:txBody>
          <a:bodyPr anchor="ctr">
            <a:noAutofit/>
          </a:bodyPr>
          <a:lstStyle/>
          <a:p>
            <a:pPr algn="ctr"/>
            <a:r>
              <a:rPr lang="en-US" sz="4800" dirty="0">
                <a:solidFill>
                  <a:srgbClr val="FFFFFF"/>
                </a:solidFill>
              </a:rPr>
              <a:t>Forms and Resources</a:t>
            </a:r>
          </a:p>
        </p:txBody>
      </p:sp>
      <p:sp>
        <p:nvSpPr>
          <p:cNvPr id="3" name="Content Placeholder 2">
            <a:extLst>
              <a:ext uri="{FF2B5EF4-FFF2-40B4-BE49-F238E27FC236}">
                <a16:creationId xmlns:a16="http://schemas.microsoft.com/office/drawing/2014/main" id="{6F7F6A12-EEAB-4CCA-B033-2624A269DB25}"/>
              </a:ext>
            </a:extLst>
          </p:cNvPr>
          <p:cNvSpPr>
            <a:spLocks noGrp="1"/>
          </p:cNvSpPr>
          <p:nvPr>
            <p:ph idx="1"/>
          </p:nvPr>
        </p:nvSpPr>
        <p:spPr>
          <a:xfrm>
            <a:off x="646750" y="2792853"/>
            <a:ext cx="11240039" cy="3094381"/>
          </a:xfrm>
        </p:spPr>
        <p:txBody>
          <a:bodyPr>
            <a:normAutofit/>
          </a:bodyPr>
          <a:lstStyle/>
          <a:p>
            <a:pPr>
              <a:buFont typeface="Wingdings" panose="05000000000000000000" pitchFamily="2" charset="2"/>
              <a:buChar char="§"/>
            </a:pPr>
            <a:r>
              <a:rPr lang="en-US" sz="2200" dirty="0"/>
              <a:t>Title IX summary – </a:t>
            </a:r>
            <a:r>
              <a:rPr lang="en-US" sz="2200" dirty="0">
                <a:hlinkClick r:id="rId3"/>
              </a:rPr>
              <a:t>https://www2.ed.gov/about/offices/list/ocr/docs/titleix-summary.pdf </a:t>
            </a:r>
            <a:endParaRPr lang="en-US" sz="2200" dirty="0"/>
          </a:p>
          <a:p>
            <a:pPr>
              <a:buFont typeface="Wingdings" panose="05000000000000000000" pitchFamily="2" charset="2"/>
              <a:buChar char="§"/>
            </a:pPr>
            <a:r>
              <a:rPr lang="en-US" sz="2200" dirty="0"/>
              <a:t>SLSD </a:t>
            </a:r>
          </a:p>
          <a:p>
            <a:pPr>
              <a:buFont typeface="Wingdings" panose="05000000000000000000" pitchFamily="2" charset="2"/>
              <a:buChar char="§"/>
            </a:pPr>
            <a:r>
              <a:rPr lang="en-US" sz="2200" dirty="0"/>
              <a:t>ATIXA </a:t>
            </a:r>
          </a:p>
          <a:p>
            <a:pPr>
              <a:buFont typeface="Wingdings" panose="05000000000000000000" pitchFamily="2" charset="2"/>
              <a:buChar char="§"/>
            </a:pPr>
            <a:r>
              <a:rPr lang="en-US" sz="2200" dirty="0"/>
              <a:t>Risk Management investigation ROI</a:t>
            </a:r>
          </a:p>
          <a:p>
            <a:pPr>
              <a:buFont typeface="Wingdings" panose="05000000000000000000" pitchFamily="2" charset="2"/>
              <a:buChar char="§"/>
            </a:pPr>
            <a:r>
              <a:rPr lang="en-US" sz="2200" dirty="0"/>
              <a:t>WEEAC</a:t>
            </a:r>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10618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289DCEA-CB7B-4CEA-BA7A-74831491B755}"/>
              </a:ext>
            </a:extLst>
          </p:cNvPr>
          <p:cNvSpPr>
            <a:spLocks noGrp="1"/>
          </p:cNvSpPr>
          <p:nvPr>
            <p:ph type="title"/>
          </p:nvPr>
        </p:nvSpPr>
        <p:spPr>
          <a:xfrm>
            <a:off x="1097279" y="286603"/>
            <a:ext cx="10338983" cy="1618397"/>
          </a:xfrm>
        </p:spPr>
        <p:txBody>
          <a:bodyPr anchor="ctr">
            <a:noAutofit/>
          </a:bodyPr>
          <a:lstStyle/>
          <a:p>
            <a:pPr algn="ctr"/>
            <a:r>
              <a:rPr lang="en-US" sz="4800" dirty="0">
                <a:solidFill>
                  <a:srgbClr val="FFFFFF"/>
                </a:solidFill>
              </a:rPr>
              <a:t>Training</a:t>
            </a:r>
          </a:p>
        </p:txBody>
      </p:sp>
      <p:sp>
        <p:nvSpPr>
          <p:cNvPr id="3" name="Content Placeholder 2">
            <a:extLst>
              <a:ext uri="{FF2B5EF4-FFF2-40B4-BE49-F238E27FC236}">
                <a16:creationId xmlns:a16="http://schemas.microsoft.com/office/drawing/2014/main" id="{6F7F6A12-EEAB-4CCA-B033-2624A269DB25}"/>
              </a:ext>
            </a:extLst>
          </p:cNvPr>
          <p:cNvSpPr>
            <a:spLocks noGrp="1"/>
          </p:cNvSpPr>
          <p:nvPr>
            <p:ph idx="1"/>
          </p:nvPr>
        </p:nvSpPr>
        <p:spPr>
          <a:xfrm>
            <a:off x="475963" y="2605709"/>
            <a:ext cx="11240039" cy="3094381"/>
          </a:xfrm>
        </p:spPr>
        <p:txBody>
          <a:bodyPr>
            <a:noAutofit/>
          </a:bodyPr>
          <a:lstStyle/>
          <a:p>
            <a:pPr marL="708660" indent="-342900" rtl="0" fontAlgn="base">
              <a:spcBef>
                <a:spcPts val="0"/>
              </a:spcBef>
              <a:spcAft>
                <a:spcPts val="1000"/>
              </a:spcAft>
              <a:buFont typeface="Wingdings" panose="05000000000000000000" pitchFamily="2" charset="2"/>
              <a:buChar char="§"/>
            </a:pPr>
            <a:r>
              <a:rPr lang="en-US" sz="2200" b="0" i="0" u="sng" strike="noStrike" dirty="0">
                <a:effectLst/>
                <a:hlinkClick r:id="rId3">
                  <a:extLst>
                    <a:ext uri="{A12FA001-AC4F-418D-AE19-62706E023703}">
                      <ahyp:hlinkClr xmlns:ahyp="http://schemas.microsoft.com/office/drawing/2018/hyperlinkcolor" val="tx"/>
                    </a:ext>
                  </a:extLst>
                </a:hlinkClick>
              </a:rPr>
              <a:t>https://www.atixa.org/resources/july-16-2021-time-with-xi-consideration-for-informal-resolution/</a:t>
            </a:r>
            <a:endParaRPr lang="en-US" sz="2200" b="0" i="0" u="sng" strike="noStrike" dirty="0">
              <a:effectLst/>
            </a:endParaRPr>
          </a:p>
          <a:p>
            <a:pPr marL="537210" indent="-171450" rtl="0" fontAlgn="base">
              <a:spcBef>
                <a:spcPts val="0"/>
              </a:spcBef>
              <a:spcAft>
                <a:spcPts val="1000"/>
              </a:spcAft>
              <a:buFont typeface="Wingdings" panose="05000000000000000000" pitchFamily="2" charset="2"/>
              <a:buChar char="§"/>
            </a:pPr>
            <a:endParaRPr lang="en-US" sz="200" b="0" i="0" u="none" strike="noStrike" dirty="0">
              <a:effectLst/>
            </a:endParaRPr>
          </a:p>
          <a:p>
            <a:pPr marL="708660" indent="-342900" rtl="0" fontAlgn="base">
              <a:spcBef>
                <a:spcPts val="0"/>
              </a:spcBef>
              <a:spcAft>
                <a:spcPts val="1200"/>
              </a:spcAft>
              <a:buFont typeface="Wingdings" panose="05000000000000000000" pitchFamily="2" charset="2"/>
              <a:buChar char="§"/>
            </a:pPr>
            <a:r>
              <a:rPr lang="en-US" sz="2200" b="0" i="0" u="none" strike="noStrike" dirty="0">
                <a:effectLst/>
              </a:rPr>
              <a:t>October 27-28, 2021 | 11am-6pm ET both days | Registration closes October 27, 2021 at 11:15am ET </a:t>
            </a:r>
            <a:r>
              <a:rPr lang="en-US" sz="2200" b="0" i="0" u="sng" strike="noStrike" dirty="0">
                <a:effectLst/>
                <a:hlinkClick r:id="rId4">
                  <a:extLst>
                    <a:ext uri="{A12FA001-AC4F-418D-AE19-62706E023703}">
                      <ahyp:hlinkClr xmlns:ahyp="http://schemas.microsoft.com/office/drawing/2018/hyperlinkcolor" val="tx"/>
                    </a:ext>
                  </a:extLst>
                </a:hlinkClick>
              </a:rPr>
              <a:t>https://atixa.users.membersuite.com/events/858dc040-0078-c73f-d948-639a05c6b73f/details</a:t>
            </a:r>
            <a:endParaRPr lang="en-US" sz="2200" u="sng" dirty="0"/>
          </a:p>
          <a:p>
            <a:pPr marL="537210" indent="-171450" rtl="0" fontAlgn="base">
              <a:spcBef>
                <a:spcPts val="0"/>
              </a:spcBef>
              <a:spcAft>
                <a:spcPts val="1200"/>
              </a:spcAft>
              <a:buFont typeface="Wingdings" panose="05000000000000000000" pitchFamily="2" charset="2"/>
              <a:buChar char="§"/>
            </a:pPr>
            <a:endParaRPr lang="en-US" sz="200" b="0" i="0" u="none" strike="noStrike" dirty="0">
              <a:effectLst/>
            </a:endParaRPr>
          </a:p>
          <a:p>
            <a:pPr marL="708660" indent="-342900" rtl="0" fontAlgn="base">
              <a:spcBef>
                <a:spcPts val="0"/>
              </a:spcBef>
              <a:spcAft>
                <a:spcPts val="1200"/>
              </a:spcAft>
              <a:buFont typeface="Wingdings" panose="05000000000000000000" pitchFamily="2" charset="2"/>
              <a:buChar char="§"/>
            </a:pPr>
            <a:r>
              <a:rPr lang="en-US" sz="2200" b="0" i="0" u="none" strike="noStrike" dirty="0">
                <a:effectLst/>
              </a:rPr>
              <a:t>Risk </a:t>
            </a:r>
            <a:r>
              <a:rPr lang="en-US" sz="2200" dirty="0"/>
              <a:t>M</a:t>
            </a:r>
            <a:r>
              <a:rPr lang="en-US" sz="2200" b="0" i="0" u="none" strike="noStrike" dirty="0">
                <a:effectLst/>
              </a:rPr>
              <a:t>anagement </a:t>
            </a:r>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2636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7" name="Straight Connector 13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9" name="Rectangle 138">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C0801C1-137D-4729-A95C-3D8469CA0B4D}"/>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4200">
                <a:solidFill>
                  <a:schemeClr val="tx1">
                    <a:lumMod val="85000"/>
                    <a:lumOff val="15000"/>
                  </a:schemeClr>
                </a:solidFill>
              </a:rPr>
              <a:t>What are the responsibilities</a:t>
            </a:r>
            <a:br>
              <a:rPr lang="en-US" sz="4200">
                <a:solidFill>
                  <a:schemeClr val="tx1">
                    <a:lumMod val="85000"/>
                    <a:lumOff val="15000"/>
                  </a:schemeClr>
                </a:solidFill>
              </a:rPr>
            </a:br>
            <a:r>
              <a:rPr lang="en-US" sz="4200">
                <a:solidFill>
                  <a:schemeClr val="tx1">
                    <a:lumMod val="85000"/>
                    <a:lumOff val="15000"/>
                  </a:schemeClr>
                </a:solidFill>
              </a:rPr>
              <a:t>of the Title IX</a:t>
            </a:r>
            <a:br>
              <a:rPr lang="en-US" sz="4200">
                <a:solidFill>
                  <a:schemeClr val="tx1">
                    <a:lumMod val="85000"/>
                    <a:lumOff val="15000"/>
                  </a:schemeClr>
                </a:solidFill>
              </a:rPr>
            </a:br>
            <a:r>
              <a:rPr lang="en-US" sz="4200">
                <a:solidFill>
                  <a:schemeClr val="tx1">
                    <a:lumMod val="85000"/>
                    <a:lumOff val="15000"/>
                  </a:schemeClr>
                </a:solidFill>
              </a:rPr>
              <a:t>Coordinator? </a:t>
            </a:r>
          </a:p>
        </p:txBody>
      </p:sp>
      <p:pic>
        <p:nvPicPr>
          <p:cNvPr id="3074" name="Picture 2" descr="High school teacher calling on student in classroom">
            <a:extLst>
              <a:ext uri="{FF2B5EF4-FFF2-40B4-BE49-F238E27FC236}">
                <a16:creationId xmlns:a16="http://schemas.microsoft.com/office/drawing/2014/main" id="{02560C53-5F62-4227-BA91-68492FD5DAF4}"/>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2289" r="8762" b="-1"/>
          <a:stretch/>
        </p:blipFill>
        <p:spPr bwMode="auto">
          <a:xfrm>
            <a:off x="1101219" y="640081"/>
            <a:ext cx="5977777"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141" name="Straight Connector 140">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88" name="Rectangle 142">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3270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80776-EBB8-4AB7-ADE0-FE6A10AE6909}"/>
              </a:ext>
            </a:extLst>
          </p:cNvPr>
          <p:cNvSpPr>
            <a:spLocks noGrp="1"/>
          </p:cNvSpPr>
          <p:nvPr>
            <p:ph type="title"/>
          </p:nvPr>
        </p:nvSpPr>
        <p:spPr/>
        <p:txBody>
          <a:bodyPr/>
          <a:lstStyle/>
          <a:p>
            <a:r>
              <a:rPr lang="en-US" dirty="0"/>
              <a:t>Title IX Coordinator</a:t>
            </a:r>
          </a:p>
        </p:txBody>
      </p:sp>
      <p:sp>
        <p:nvSpPr>
          <p:cNvPr id="3" name="Content Placeholder 2">
            <a:extLst>
              <a:ext uri="{FF2B5EF4-FFF2-40B4-BE49-F238E27FC236}">
                <a16:creationId xmlns:a16="http://schemas.microsoft.com/office/drawing/2014/main" id="{4282DFAE-107C-4A42-8136-841283686EF0}"/>
              </a:ext>
            </a:extLst>
          </p:cNvPr>
          <p:cNvSpPr>
            <a:spLocks noGrp="1"/>
          </p:cNvSpPr>
          <p:nvPr>
            <p:ph idx="1"/>
          </p:nvPr>
        </p:nvSpPr>
        <p:spPr>
          <a:xfrm>
            <a:off x="1595398" y="1870207"/>
            <a:ext cx="9001203" cy="3760891"/>
          </a:xfrm>
        </p:spPr>
        <p:txBody>
          <a:bodyPr/>
          <a:lstStyle/>
          <a:p>
            <a:endParaRPr lang="en-US" dirty="0"/>
          </a:p>
          <a:p>
            <a:endParaRPr lang="en-US" dirty="0"/>
          </a:p>
          <a:p>
            <a:r>
              <a:rPr lang="en-US" dirty="0"/>
              <a:t>“The Title IX Coordinator has a responsibility to coordinate the recipient's efforts to comply with its obligations under Title IX and the Title IX regulations. These responsibilities include coordinating any investigations of complaints received pursuant to Title IX and the implementing regulations.” </a:t>
            </a:r>
          </a:p>
          <a:p>
            <a:r>
              <a:rPr lang="en-US" dirty="0"/>
              <a:t>—Department of Justice</a:t>
            </a:r>
          </a:p>
          <a:p>
            <a:endParaRPr lang="en-US" dirty="0"/>
          </a:p>
        </p:txBody>
      </p:sp>
    </p:spTree>
    <p:extLst>
      <p:ext uri="{BB962C8B-B14F-4D97-AF65-F5344CB8AC3E}">
        <p14:creationId xmlns:p14="http://schemas.microsoft.com/office/powerpoint/2010/main" val="1783891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2BA6-AA24-434B-82DF-5FDFBD8F9F74}"/>
              </a:ext>
            </a:extLst>
          </p:cNvPr>
          <p:cNvSpPr>
            <a:spLocks noGrp="1"/>
          </p:cNvSpPr>
          <p:nvPr>
            <p:ph type="title"/>
          </p:nvPr>
        </p:nvSpPr>
        <p:spPr/>
        <p:txBody>
          <a:bodyPr/>
          <a:lstStyle/>
          <a:p>
            <a:r>
              <a:rPr lang="en-US" dirty="0"/>
              <a:t>Responsibilities of Title IX Coordinators</a:t>
            </a:r>
          </a:p>
        </p:txBody>
      </p:sp>
      <p:sp>
        <p:nvSpPr>
          <p:cNvPr id="3" name="Content Placeholder 2">
            <a:extLst>
              <a:ext uri="{FF2B5EF4-FFF2-40B4-BE49-F238E27FC236}">
                <a16:creationId xmlns:a16="http://schemas.microsoft.com/office/drawing/2014/main" id="{0B6C8E28-801D-49D6-9AFE-014646066CB3}"/>
              </a:ext>
            </a:extLst>
          </p:cNvPr>
          <p:cNvSpPr>
            <a:spLocks noGrp="1"/>
          </p:cNvSpPr>
          <p:nvPr>
            <p:ph idx="1"/>
          </p:nvPr>
        </p:nvSpPr>
        <p:spPr>
          <a:xfrm>
            <a:off x="1097280" y="2220935"/>
            <a:ext cx="10058400" cy="3760891"/>
          </a:xfrm>
        </p:spPr>
        <p:txBody>
          <a:bodyPr>
            <a:normAutofit fontScale="92500" lnSpcReduction="10000"/>
          </a:bodyPr>
          <a:lstStyle/>
          <a:p>
            <a:pPr>
              <a:buFont typeface="Wingdings" panose="05000000000000000000" pitchFamily="2" charset="2"/>
              <a:buChar char="q"/>
            </a:pPr>
            <a:r>
              <a:rPr lang="en-US" dirty="0"/>
              <a:t> Ensure that the LEA’s grievance process is current, published, and accessible</a:t>
            </a:r>
            <a:endParaRPr lang="en-US" sz="200" dirty="0"/>
          </a:p>
          <a:p>
            <a:pPr>
              <a:buFont typeface="Wingdings" panose="05000000000000000000" pitchFamily="2" charset="2"/>
              <a:buChar char="q"/>
            </a:pPr>
            <a:r>
              <a:rPr lang="en-US" dirty="0"/>
              <a:t> Ensure that the LEA has assigned individuals to each Title IX role and that they are appropriately trained</a:t>
            </a:r>
          </a:p>
          <a:p>
            <a:pPr>
              <a:buFont typeface="Wingdings" panose="05000000000000000000" pitchFamily="2" charset="2"/>
              <a:buChar char="q"/>
            </a:pPr>
            <a:r>
              <a:rPr lang="en-US" dirty="0"/>
              <a:t> Publish the training each individual has received</a:t>
            </a:r>
          </a:p>
          <a:p>
            <a:pPr>
              <a:buFont typeface="Wingdings" panose="05000000000000000000" pitchFamily="2" charset="2"/>
              <a:buChar char="q"/>
            </a:pPr>
            <a:r>
              <a:rPr lang="en-US" dirty="0"/>
              <a:t> Ensure reports of sex discrimination/sexual harassment can be made at any time (24/7) </a:t>
            </a:r>
          </a:p>
          <a:p>
            <a:pPr>
              <a:buFont typeface="Wingdings" panose="05000000000000000000" pitchFamily="2" charset="2"/>
              <a:buChar char="q"/>
            </a:pPr>
            <a:r>
              <a:rPr lang="en-US" dirty="0"/>
              <a:t> Provide consultation, information, and grievance forms to potential complainants/respondents—especially about supportive measures</a:t>
            </a:r>
          </a:p>
          <a:p>
            <a:pPr>
              <a:buFont typeface="Wingdings" panose="05000000000000000000" pitchFamily="2" charset="2"/>
              <a:buChar char="q"/>
            </a:pPr>
            <a:r>
              <a:rPr lang="en-US" dirty="0"/>
              <a:t> Oversee implementation of grievance procedures, e.g., provide notices, monitor timelines, schedule various meetings, make initial assessment of applicability of Title IX to situation</a:t>
            </a:r>
          </a:p>
        </p:txBody>
      </p:sp>
    </p:spTree>
    <p:extLst>
      <p:ext uri="{BB962C8B-B14F-4D97-AF65-F5344CB8AC3E}">
        <p14:creationId xmlns:p14="http://schemas.microsoft.com/office/powerpoint/2010/main" val="3792464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FDFD6-FB05-4227-880F-6348B05AD34B}"/>
              </a:ext>
            </a:extLst>
          </p:cNvPr>
          <p:cNvSpPr>
            <a:spLocks noGrp="1"/>
          </p:cNvSpPr>
          <p:nvPr>
            <p:ph type="title"/>
          </p:nvPr>
        </p:nvSpPr>
        <p:spPr/>
        <p:txBody>
          <a:bodyPr/>
          <a:lstStyle/>
          <a:p>
            <a:r>
              <a:rPr lang="en-US" dirty="0"/>
              <a:t>Responsibilities of Title IX Coordinators (continued)</a:t>
            </a:r>
          </a:p>
        </p:txBody>
      </p:sp>
      <p:sp>
        <p:nvSpPr>
          <p:cNvPr id="3" name="Content Placeholder 2">
            <a:extLst>
              <a:ext uri="{FF2B5EF4-FFF2-40B4-BE49-F238E27FC236}">
                <a16:creationId xmlns:a16="http://schemas.microsoft.com/office/drawing/2014/main" id="{EE71F138-3B82-4822-BFF8-E62FDBC6045C}"/>
              </a:ext>
            </a:extLst>
          </p:cNvPr>
          <p:cNvSpPr>
            <a:spLocks noGrp="1"/>
          </p:cNvSpPr>
          <p:nvPr>
            <p:ph idx="1"/>
          </p:nvPr>
        </p:nvSpPr>
        <p:spPr>
          <a:xfrm>
            <a:off x="1097280" y="2396299"/>
            <a:ext cx="10058400" cy="3760891"/>
          </a:xfrm>
        </p:spPr>
        <p:txBody>
          <a:bodyPr>
            <a:normAutofit/>
          </a:bodyPr>
          <a:lstStyle/>
          <a:p>
            <a:pPr>
              <a:buFont typeface="Wingdings" panose="05000000000000000000" pitchFamily="2" charset="2"/>
              <a:buChar char="q"/>
            </a:pPr>
            <a:r>
              <a:rPr lang="en-US" dirty="0"/>
              <a:t> Notify all parties regarding decisions, and ensure implementation of any remedies/consequences</a:t>
            </a:r>
          </a:p>
          <a:p>
            <a:pPr>
              <a:buFont typeface="Wingdings" panose="05000000000000000000" pitchFamily="2" charset="2"/>
              <a:buChar char="q"/>
            </a:pPr>
            <a:r>
              <a:rPr lang="en-US" dirty="0"/>
              <a:t> Notify complainants of the right and procedures of appeal</a:t>
            </a:r>
          </a:p>
          <a:p>
            <a:pPr>
              <a:buFont typeface="Wingdings" panose="05000000000000000000" pitchFamily="2" charset="2"/>
              <a:buChar char="q"/>
            </a:pPr>
            <a:r>
              <a:rPr lang="en-US" dirty="0"/>
              <a:t> Maintain grievance and compliance records and files</a:t>
            </a:r>
          </a:p>
          <a:p>
            <a:pPr>
              <a:buFont typeface="Wingdings" panose="05000000000000000000" pitchFamily="2" charset="2"/>
              <a:buChar char="q"/>
            </a:pPr>
            <a:r>
              <a:rPr lang="en-US" dirty="0"/>
              <a:t> Provide ongoing training, consultation, technical assistance, and information services regarding Title IX requirements, grievance issues, and compliance programs</a:t>
            </a:r>
          </a:p>
        </p:txBody>
      </p:sp>
    </p:spTree>
    <p:extLst>
      <p:ext uri="{BB962C8B-B14F-4D97-AF65-F5344CB8AC3E}">
        <p14:creationId xmlns:p14="http://schemas.microsoft.com/office/powerpoint/2010/main" val="728746463"/>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Custom 3">
      <a:majorFont>
        <a:latin typeface="Garamond"/>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3.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{1CE2EF01-5996-4427-B88E-0500828C7298}tf11437505_win32</Template>
  <TotalTime>217</TotalTime>
  <Words>4736</Words>
  <Application>Microsoft Office PowerPoint</Application>
  <PresentationFormat>Widescreen</PresentationFormat>
  <Paragraphs>352</Paragraphs>
  <Slides>59</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Calibri</vt:lpstr>
      <vt:lpstr>Garamond</vt:lpstr>
      <vt:lpstr>Geo</vt:lpstr>
      <vt:lpstr>Helvetica Neue</vt:lpstr>
      <vt:lpstr>Noto Sans Symbols</vt:lpstr>
      <vt:lpstr>Speak Pro</vt:lpstr>
      <vt:lpstr>Wingdings</vt:lpstr>
      <vt:lpstr>RetrospectVTI</vt:lpstr>
      <vt:lpstr>Title IX Coordinator Training</vt:lpstr>
      <vt:lpstr>Overview</vt:lpstr>
      <vt:lpstr>How many Title IX Coordinators can I have?</vt:lpstr>
      <vt:lpstr>Widespread Notification of Designated Title IX Coordinators</vt:lpstr>
      <vt:lpstr>How do I choose a Title IX Coordinator?</vt:lpstr>
      <vt:lpstr>What are the responsibilities of the Title IX Coordinator? </vt:lpstr>
      <vt:lpstr>Title IX Coordinator</vt:lpstr>
      <vt:lpstr>Responsibilities of Title IX Coordinators</vt:lpstr>
      <vt:lpstr>Responsibilities of Title IX Coordinators (continued)</vt:lpstr>
      <vt:lpstr>Let’s take these  one at a time…</vt:lpstr>
      <vt:lpstr>Ensure your process and procedures are compliant!</vt:lpstr>
      <vt:lpstr>Ten Requirements of Grievance Process</vt:lpstr>
      <vt:lpstr>Quiz Time </vt:lpstr>
      <vt:lpstr>Title IX Process Flowchart</vt:lpstr>
      <vt:lpstr>PowerPoint Presentation</vt:lpstr>
      <vt:lpstr>Who can make a report of sexual harassment? </vt:lpstr>
      <vt:lpstr>Actual Knowledge  When are you on actual notice and what should you do? </vt:lpstr>
      <vt:lpstr>Obligations Upon Notice</vt:lpstr>
      <vt:lpstr>What is the definition of sexual harassment? </vt:lpstr>
      <vt:lpstr>Quiz Time </vt:lpstr>
      <vt:lpstr>Intake</vt:lpstr>
      <vt:lpstr>Inform</vt:lpstr>
      <vt:lpstr>Information given to the Complainant about the process should include: </vt:lpstr>
      <vt:lpstr>Examples of supportive measures</vt:lpstr>
      <vt:lpstr>Who can file a formal complaint? </vt:lpstr>
      <vt:lpstr>Things Title IX Coordinators should consider when determining whether to sign a complaint </vt:lpstr>
      <vt:lpstr>Informal v. Formal Grievance Processes</vt:lpstr>
      <vt:lpstr>Formal Grievance Process</vt:lpstr>
      <vt:lpstr>Process must be “reasonably prompt”    What does this mean? </vt:lpstr>
      <vt:lpstr>Appropriate delays</vt:lpstr>
      <vt:lpstr>Grounds for Mandatory Dismissal</vt:lpstr>
      <vt:lpstr>Grounds for Discretionary Dismissal</vt:lpstr>
      <vt:lpstr>Quiz Time </vt:lpstr>
      <vt:lpstr>Upon dismissal… </vt:lpstr>
      <vt:lpstr>Emergency Removals</vt:lpstr>
      <vt:lpstr>Investigations</vt:lpstr>
      <vt:lpstr>Coordinating an Investigation</vt:lpstr>
      <vt:lpstr>Record Keeping</vt:lpstr>
      <vt:lpstr>Scenarios</vt:lpstr>
      <vt:lpstr>Scenario 1</vt:lpstr>
      <vt:lpstr>Scenario 2</vt:lpstr>
      <vt:lpstr>Scenario 3</vt:lpstr>
      <vt:lpstr>Scenario 4</vt:lpstr>
      <vt:lpstr>Scenario 5</vt:lpstr>
      <vt:lpstr>Forms and Resources</vt:lpstr>
      <vt:lpstr>Informal Resolution*</vt:lpstr>
      <vt:lpstr>Is this a good case for Informal Resolution?</vt:lpstr>
      <vt:lpstr>Informal Resolution</vt:lpstr>
      <vt:lpstr>Informal Resolution (continued)</vt:lpstr>
      <vt:lpstr>Informal Resolution (continued)</vt:lpstr>
      <vt:lpstr>What does informal resolution look like? </vt:lpstr>
      <vt:lpstr>What does informal resolution not look like? </vt:lpstr>
      <vt:lpstr>Informal Resolution Facilitators DO</vt:lpstr>
      <vt:lpstr>Informal Resolution Facilitators DON’T</vt:lpstr>
      <vt:lpstr>Scenarios to Test Your Knowledge</vt:lpstr>
      <vt:lpstr>What has been your experience?</vt:lpstr>
      <vt:lpstr>FAQs</vt:lpstr>
      <vt:lpstr>Forms and Resources</vt:lpstr>
      <vt:lpstr>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Coordinator Training</dc:title>
  <dc:creator>Eric Wilcox</dc:creator>
  <cp:lastModifiedBy>Eric Wilcox</cp:lastModifiedBy>
  <cp:revision>12</cp:revision>
  <dcterms:created xsi:type="dcterms:W3CDTF">2021-09-24T20:08:39Z</dcterms:created>
  <dcterms:modified xsi:type="dcterms:W3CDTF">2021-09-24T23:46:30Z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