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57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9" r:id="rId6"/>
    <p:sldId id="258" r:id="rId7"/>
    <p:sldId id="262" r:id="rId8"/>
    <p:sldId id="274" r:id="rId9"/>
    <p:sldId id="271" r:id="rId10"/>
    <p:sldId id="276" r:id="rId11"/>
    <p:sldId id="275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90" d="100"/>
          <a:sy n="90" d="100"/>
        </p:scale>
        <p:origin x="67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9/12/25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9/12/25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74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212185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415536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4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169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14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61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1140881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242233D1-B5DA-443D-927E-94742E55118F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1D5DEE-6597-404F-A5F7-42D0446EA74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A98A782-D7A2-44ED-83C6-071FE8E003E5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:a16="http://schemas.microsoft.com/office/drawing/2014/main" id="{87E64880-02C6-44F7-9D61-89CE56886AA3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6B2CF5-4460-4C33-B33B-A7F239A1C3AB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17098E-239C-4921-9BB8-7A981BAAA7EC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64C5E2-FD41-4A78-A4A3-51AED5BFB1FD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2E2CE7-DB8F-4F46-A191-7509E6F8720D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11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420446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642220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id="{29D55026-0F69-40AF-BD51-DBBE946B71FB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7E3D765-681F-474B-9AD3-96A05D62EA5B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88179F1-E7FE-4D27-8D95-767D024B1EFA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9BD813E1-3193-44CD-A08E-D6BCBCC1BEBE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71260D-7A9A-4B50-8B35-574DD56BBA3C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5DE94F-4E32-4E1B-9D74-63D2F567F31B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67EB637-C744-42CD-8DAB-BA977CF31978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B997735-6960-406B-BEC9-7B40E07ED0A0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348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17C22968-687B-4205-AB57-5D6CCEF2CA1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06D9C9-2A5D-4E55-A84E-346CDE86F644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FC3F6E-682C-445C-B2E7-2B6A5D4BA978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:a16="http://schemas.microsoft.com/office/drawing/2014/main" id="{6C481AB3-5079-4C2B-80F3-C49F37845A7B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5DCA8DE-9BFF-4E78-8C03-0A2A54725533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0A5A55-1C38-47F7-8393-E627090231A2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02916FC-E5BC-4290-A950-540D9DEF725E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927D26-DA76-4B42-A3E5-AB6D4175CB6E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0486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06143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879374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40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  <p:sldLayoutId id="2147484869" r:id="rId12"/>
    <p:sldLayoutId id="2147484871" r:id="rId13"/>
    <p:sldLayoutId id="2147484874" r:id="rId14"/>
    <p:sldLayoutId id="2147484875" r:id="rId15"/>
    <p:sldLayoutId id="2147483652" r:id="rId16"/>
    <p:sldLayoutId id="2147483653" r:id="rId17"/>
    <p:sldLayoutId id="2147483654" r:id="rId18"/>
    <p:sldLayoutId id="2147483655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9" r:id="rId25"/>
    <p:sldLayoutId id="2147483670" r:id="rId26"/>
    <p:sldLayoutId id="2147483667" r:id="rId27"/>
    <p:sldLayoutId id="2147483668" r:id="rId28"/>
    <p:sldLayoutId id="2147483660" r:id="rId29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orthdavisprep.org/policies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northdavisprep.org/policies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davisprep.org/polici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655461">
            <a:off x="8012022" y="5107084"/>
            <a:ext cx="3963590" cy="858767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FFD13F"/>
                </a:solidFill>
              </a:rPr>
              <a:t>HOME OF THE LIONS</a:t>
            </a:r>
            <a:endParaRPr lang="ru-RU" sz="3600" i="1" dirty="0">
              <a:solidFill>
                <a:srgbClr val="FFD13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58317">
            <a:off x="7001684" y="2731177"/>
            <a:ext cx="5413303" cy="1827069"/>
          </a:xfrm>
        </p:spPr>
        <p:txBody>
          <a:bodyPr>
            <a:noAutofit/>
          </a:bodyPr>
          <a:lstStyle/>
          <a:p>
            <a:r>
              <a:rPr lang="en-US" sz="6500" spc="300" dirty="0">
                <a:solidFill>
                  <a:srgbClr val="FFD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NORTH DAVIS </a:t>
            </a:r>
            <a:r>
              <a:rPr lang="en-US" sz="3600" spc="0" dirty="0">
                <a:solidFill>
                  <a:srgbClr val="FFD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PREPARATORY ACADEMY</a:t>
            </a:r>
            <a:endParaRPr lang="ru-RU" sz="3600" spc="0" dirty="0">
              <a:solidFill>
                <a:srgbClr val="FFD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E95F94C6-E05E-4ADF-BEC1-4A1D221A5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4292">
            <a:off x="6943198" y="4497662"/>
            <a:ext cx="904962" cy="1007411"/>
          </a:xfrm>
          <a:prstGeom prst="rect">
            <a:avLst/>
          </a:prstGeom>
        </p:spPr>
      </p:pic>
      <p:pic>
        <p:nvPicPr>
          <p:cNvPr id="13" name="Picture Placeholder 12" descr="A group of children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74C8E43A-5646-4465-B728-82108495AB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0922" r="10922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32BAD-89A0-41C0-BB23-5A1C56144E9F}"/>
              </a:ext>
            </a:extLst>
          </p:cNvPr>
          <p:cNvSpPr txBox="1"/>
          <p:nvPr/>
        </p:nvSpPr>
        <p:spPr>
          <a:xfrm>
            <a:off x="2090841" y="432022"/>
            <a:ext cx="8010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I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24" name="Picture Placeholder 23" descr="A picture containing person, room, people, group&#10;&#10;Description automatically generated">
            <a:extLst>
              <a:ext uri="{FF2B5EF4-FFF2-40B4-BE49-F238E27FC236}">
                <a16:creationId xmlns:a16="http://schemas.microsoft.com/office/drawing/2014/main" id="{65D6CB23-FD47-4B34-892E-38F7A86822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052" r="18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9F8E05-C64A-4AF4-99CC-11A862B7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>
                <a:solidFill>
                  <a:srgbClr val="FFD13F"/>
                </a:solidFill>
              </a:rPr>
              <a:t>WHAT IS TITLE I?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F9C14D5-64ED-4C3C-A0D2-6C2AE1AE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47B64-6631-4F9F-B90F-E82C0AE2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8C0CDE5-970C-4CC4-BF43-0DA127E73E82}" type="slidenum">
              <a:rPr lang="en-US" noProof="0" smtClean="0"/>
              <a:pPr defTabSz="914400">
                <a:spcAft>
                  <a:spcPts val="600"/>
                </a:spcAft>
              </a:pPr>
              <a:t>2</a:t>
            </a:fld>
            <a:endParaRPr lang="en-US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2CC2AD-68B0-4E71-926E-1274A241034D}"/>
              </a:ext>
            </a:extLst>
          </p:cNvPr>
          <p:cNvSpPr txBox="1"/>
          <p:nvPr/>
        </p:nvSpPr>
        <p:spPr>
          <a:xfrm>
            <a:off x="310393" y="6409189"/>
            <a:ext cx="388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NORTHDAVISPREP.ORG/POLICIES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F179D-92A8-4C9B-BF81-56E92906B9D7}"/>
              </a:ext>
            </a:extLst>
          </p:cNvPr>
          <p:cNvSpPr txBox="1"/>
          <p:nvPr/>
        </p:nvSpPr>
        <p:spPr>
          <a:xfrm>
            <a:off x="450933" y="1529018"/>
            <a:ext cx="67266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Title I was initially passed in 1965, under the Elementary and Secondary Education Act (ESEA).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the largest federal assistance program for our nation’s schools.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These supplemental funds provide students the opportunity to receive a fair, equitable, and high-quality education, and help to close educational achievement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federal funds, based on the percentage of economically disadvantaged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845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FUNDS USE: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8265">
            <a:off x="188420" y="1091142"/>
            <a:ext cx="4493215" cy="734415"/>
          </a:xfrm>
        </p:spPr>
        <p:txBody>
          <a:bodyPr>
            <a:noAutofit/>
          </a:bodyPr>
          <a:lstStyle/>
          <a:p>
            <a:r>
              <a:rPr lang="en-US" sz="5500" b="1" dirty="0">
                <a:solidFill>
                  <a:srgbClr val="FFD13F"/>
                </a:solidFill>
              </a:rPr>
              <a:t>NDPA &amp; TITLE 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38" y="3392621"/>
            <a:ext cx="4080140" cy="2561369"/>
          </a:xfrm>
        </p:spPr>
        <p:txBody>
          <a:bodyPr>
            <a:normAutofit/>
          </a:bodyPr>
          <a:lstStyle/>
          <a:p>
            <a:r>
              <a:rPr lang="en-US" dirty="0"/>
              <a:t>North Davis Preparatory Academy uses Title I funds to provide highly qualified teacher assistants to help those students most at risk in the classrooms. </a:t>
            </a:r>
          </a:p>
          <a:p>
            <a:r>
              <a:rPr lang="en-US" dirty="0"/>
              <a:t>Under the supervision of licensed teachers, these assistants provide interventions, reteaching, and support to those struggling with their academics.</a:t>
            </a:r>
          </a:p>
        </p:txBody>
      </p:sp>
      <p:pic>
        <p:nvPicPr>
          <p:cNvPr id="27" name="Picture Placeholder 26" descr="A teacher teaching a group of children&#10;&#10;Description automatically generated with low confidence">
            <a:extLst>
              <a:ext uri="{FF2B5EF4-FFF2-40B4-BE49-F238E27FC236}">
                <a16:creationId xmlns:a16="http://schemas.microsoft.com/office/drawing/2014/main" id="{81D8467F-34FB-44BC-8026-3571CBF887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695" r="21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9766" b="19766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416" y="5148368"/>
            <a:ext cx="11847743" cy="167654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use needs based assessments to measure student understanding of grade level concepts in math and reading, including </a:t>
            </a:r>
            <a:r>
              <a:rPr lang="en-US" sz="2000" dirty="0" err="1"/>
              <a:t>Acadience</a:t>
            </a:r>
            <a:r>
              <a:rPr lang="en-US" sz="2000" dirty="0"/>
              <a:t> &amp; AIMS, as well as other evaluations.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Students who are considered “at-risk,” or not meeting the minimum grade level standard, are targeted for individual and/or group assistance.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Assessments are implemented the beginning of the year, mid-year, and at the end of each school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9D3BA-4140-4732-89BD-C03CF3996837}"/>
              </a:ext>
            </a:extLst>
          </p:cNvPr>
          <p:cNvSpPr txBox="1"/>
          <p:nvPr/>
        </p:nvSpPr>
        <p:spPr>
          <a:xfrm>
            <a:off x="3695805" y="645718"/>
            <a:ext cx="4022520" cy="31700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4000" dirty="0"/>
              <a:t>How do we determine </a:t>
            </a:r>
          </a:p>
          <a:p>
            <a:pPr algn="ctr"/>
            <a:r>
              <a:rPr lang="en-US" sz="4000" dirty="0"/>
              <a:t>who receives </a:t>
            </a:r>
          </a:p>
          <a:p>
            <a:pPr algn="ctr"/>
            <a:r>
              <a:rPr lang="en-US" sz="4000" dirty="0"/>
              <a:t>Title I help?</a:t>
            </a:r>
          </a:p>
          <a:p>
            <a:pPr algn="ctr"/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92"/>
            <a:ext cx="4440208" cy="72458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r"/>
            <a:r>
              <a:rPr lang="en-US" sz="3500" dirty="0"/>
              <a:t>TARGETED ASSISTANCE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1EEE02-8024-481F-B941-DD115934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DB998D-B4CC-4EF0-BC04-73E51F0B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96207">
            <a:off x="7354844" y="780959"/>
            <a:ext cx="4735459" cy="1012583"/>
          </a:xfrm>
        </p:spPr>
        <p:txBody>
          <a:bodyPr>
            <a:normAutofit/>
          </a:bodyPr>
          <a:lstStyle/>
          <a:p>
            <a:r>
              <a:rPr lang="en-US" dirty="0"/>
              <a:t>Parent Rights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EEADE-FA23-4FDB-9283-7D0497D5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0009" y="2244921"/>
            <a:ext cx="4820489" cy="804672"/>
          </a:xfrm>
        </p:spPr>
        <p:txBody>
          <a:bodyPr>
            <a:noAutofit/>
          </a:bodyPr>
          <a:lstStyle/>
          <a:p>
            <a:r>
              <a:rPr lang="en-US" sz="2200" b="0" dirty="0"/>
              <a:t>Parents are welcome to: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A1C765-3DC1-44E8-8558-A2176E583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4265" y="3262774"/>
            <a:ext cx="4687657" cy="247555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2"/>
                </a:solidFill>
              </a:rPr>
              <a:t>Ask for meetings and trainings.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2"/>
                </a:solidFill>
              </a:rPr>
              <a:t>Receive &amp; review information regarding your child’s achievement and growth (emailed to parents beginning, middle, end of year).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2"/>
                </a:solidFill>
              </a:rPr>
              <a:t>Review NDPA assessment data &amp; policies.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2"/>
                </a:solidFill>
              </a:rPr>
              <a:t>Know the professional qualifications of your child’s teachers.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2"/>
                </a:solidFill>
              </a:rPr>
              <a:t>Participate in parent surveys.</a:t>
            </a:r>
          </a:p>
          <a:p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7" name="Picture Placeholder 16" descr="A person reading a book to a young child&#10;&#10;Description automatically generated">
            <a:extLst>
              <a:ext uri="{FF2B5EF4-FFF2-40B4-BE49-F238E27FC236}">
                <a16:creationId xmlns:a16="http://schemas.microsoft.com/office/drawing/2014/main" id="{4E030723-0E49-4C72-A5C2-8A489E91246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2251" r="122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47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FC697E9-F431-41EE-AFF7-F2E69F1E7B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12164" y="2094644"/>
            <a:ext cx="3148369" cy="40846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10448-BD38-4590-B3A7-9D9E223F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BA0A8C-72E2-4BED-8E83-89E8F80D091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676901" y="2657475"/>
            <a:ext cx="5535582" cy="3296516"/>
          </a:xfrm>
        </p:spPr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 and Family Engagement</a:t>
            </a:r>
            <a:r>
              <a:rPr lang="en-US" sz="2400" dirty="0"/>
              <a:t> gives specific activity and other opportunities for families and parents to be involved in the academic success of students. You can find the full policy in the Policies &amp; Procedures Manual on the website.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CD6C31-9AE6-44EF-87BB-ACD22ED27AD4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Parent &amp; Family Engagement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436F1-0311-4573-8646-647DC5A4AAB0}"/>
              </a:ext>
            </a:extLst>
          </p:cNvPr>
          <p:cNvSpPr txBox="1"/>
          <p:nvPr/>
        </p:nvSpPr>
        <p:spPr>
          <a:xfrm>
            <a:off x="310393" y="6409189"/>
            <a:ext cx="388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NORTHDAVISPREP.ORG/POLICIES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6E5BE-4308-459C-AE41-72A586C5C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F7315-3B59-4908-A341-A3568A56C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969" y="2357599"/>
            <a:ext cx="3055579" cy="340271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Volunteer at the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POET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NDPA Board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Come to Parent Teacher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Read website &amp; </a:t>
            </a:r>
            <a:r>
              <a:rPr lang="en-US" sz="1600" dirty="0" err="1"/>
              <a:t>Qué</a:t>
            </a:r>
            <a:r>
              <a:rPr lang="en-US" sz="1600" dirty="0"/>
              <a:t> </a:t>
            </a:r>
            <a:r>
              <a:rPr lang="en-US" sz="1600" dirty="0" err="1"/>
              <a:t>Pasa</a:t>
            </a: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Give us your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5E3312-9F2C-42E1-B907-3400BE92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How can you be involved?</a:t>
            </a:r>
          </a:p>
        </p:txBody>
      </p:sp>
      <p:pic>
        <p:nvPicPr>
          <p:cNvPr id="20" name="Picture Placeholder 19" descr="A family reading a book&#10;&#10;Description automatically generated with medium confidence">
            <a:extLst>
              <a:ext uri="{FF2B5EF4-FFF2-40B4-BE49-F238E27FC236}">
                <a16:creationId xmlns:a16="http://schemas.microsoft.com/office/drawing/2014/main" id="{B65CA1EA-B9FE-4249-82EA-2227B1DF20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85" r="7985"/>
          <a:stretch>
            <a:fillRect/>
          </a:stretch>
        </p:blipFill>
        <p:spPr>
          <a:xfrm>
            <a:off x="3703978" y="1"/>
            <a:ext cx="8495014" cy="5503177"/>
          </a:xfrm>
        </p:spPr>
      </p:pic>
    </p:spTree>
    <p:extLst>
      <p:ext uri="{BB962C8B-B14F-4D97-AF65-F5344CB8AC3E}">
        <p14:creationId xmlns:p14="http://schemas.microsoft.com/office/powerpoint/2010/main" val="370200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34B005C-A308-4A46-8BFF-72CA8954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300" y="1235077"/>
            <a:ext cx="7295614" cy="41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9F8E05-C64A-4AF4-99CC-11A862B7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251" y="1190595"/>
            <a:ext cx="3659246" cy="16459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b="1" dirty="0">
                <a:solidFill>
                  <a:srgbClr val="FFD13F"/>
                </a:solidFill>
              </a:rPr>
              <a:t>Where can I find info about the latest funding use?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F9C14D5-64ED-4C3C-A0D2-6C2AE1AE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47B64-6631-4F9F-B90F-E82C0AE2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8C0CDE5-970C-4CC4-BF43-0DA127E73E82}" type="slidenum">
              <a:rPr lang="en-US" noProof="0" smtClean="0"/>
              <a:pPr defTabSz="914400"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2CC2AD-68B0-4E71-926E-1274A241034D}"/>
              </a:ext>
            </a:extLst>
          </p:cNvPr>
          <p:cNvSpPr txBox="1"/>
          <p:nvPr/>
        </p:nvSpPr>
        <p:spPr>
          <a:xfrm>
            <a:off x="498180" y="4125493"/>
            <a:ext cx="388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NORTHDAVISPREP.ORG/POLICIES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Content Placeholder 10" descr="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BEF819C-10CA-42E7-85E6-DFA0F7986A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096885" y="2968892"/>
            <a:ext cx="2783904" cy="361178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22274B-9662-49B5-B300-A671CF18319E}"/>
              </a:ext>
            </a:extLst>
          </p:cNvPr>
          <p:cNvSpPr/>
          <p:nvPr/>
        </p:nvSpPr>
        <p:spPr>
          <a:xfrm>
            <a:off x="169802" y="2581083"/>
            <a:ext cx="5317904" cy="146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2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55138" y="554516"/>
            <a:ext cx="4391191" cy="1325563"/>
          </a:xfrm>
        </p:spPr>
        <p:txBody>
          <a:bodyPr anchor="t">
            <a:normAutofit/>
          </a:bodyPr>
          <a:lstStyle/>
          <a:p>
            <a:r>
              <a:rPr lang="en-US" sz="5400" dirty="0"/>
              <a:t>CONTACT 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9518" y="1919793"/>
            <a:ext cx="4651559" cy="1055754"/>
          </a:xfrm>
        </p:spPr>
        <p:txBody>
          <a:bodyPr>
            <a:normAutofit/>
          </a:bodyPr>
          <a:lstStyle/>
          <a:p>
            <a:r>
              <a:rPr lang="en-US" sz="5000" u="sng" dirty="0">
                <a:solidFill>
                  <a:schemeClr val="accent2"/>
                </a:solidFill>
              </a:rPr>
              <a:t>Kindergarten-4th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F2C6BC6-EEC2-41A5-800D-F22FE7F00B71}"/>
              </a:ext>
            </a:extLst>
          </p:cNvPr>
          <p:cNvSpPr txBox="1">
            <a:spLocks/>
          </p:cNvSpPr>
          <p:nvPr/>
        </p:nvSpPr>
        <p:spPr>
          <a:xfrm>
            <a:off x="6560922" y="1919793"/>
            <a:ext cx="4651559" cy="105575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6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u="sng" dirty="0">
                <a:solidFill>
                  <a:schemeClr val="accent2"/>
                </a:solidFill>
              </a:rPr>
              <a:t>5th-9th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5D622-5582-4F85-9DA6-20A0D418614B}"/>
              </a:ext>
            </a:extLst>
          </p:cNvPr>
          <p:cNvSpPr txBox="1"/>
          <p:nvPr/>
        </p:nvSpPr>
        <p:spPr>
          <a:xfrm>
            <a:off x="1109785" y="2972661"/>
            <a:ext cx="4391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1765 W. Hill Field Road</a:t>
            </a:r>
          </a:p>
          <a:p>
            <a:pPr algn="ctr"/>
            <a:r>
              <a:rPr lang="en-US" sz="2400" dirty="0"/>
              <a:t>Layton, UT 84041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Front office</a:t>
            </a:r>
          </a:p>
          <a:p>
            <a:pPr algn="ctr"/>
            <a:r>
              <a:rPr lang="en-US" sz="2400" dirty="0"/>
              <a:t>Phone: (801) 547-1809</a:t>
            </a:r>
          </a:p>
          <a:p>
            <a:pPr algn="ctr"/>
            <a:r>
              <a:rPr lang="en-US" sz="2400" dirty="0"/>
              <a:t>Fax: (801) 547-1649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29F77-07A9-4DCB-9B12-18A6C9F005C2}"/>
              </a:ext>
            </a:extLst>
          </p:cNvPr>
          <p:cNvSpPr txBox="1"/>
          <p:nvPr/>
        </p:nvSpPr>
        <p:spPr>
          <a:xfrm>
            <a:off x="2946506" y="5497827"/>
            <a:ext cx="62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002060"/>
                </a:solidFill>
              </a:rPr>
              <a:t>info@northdavisprep.org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E322B-89BD-419C-9569-F89333B2988E}"/>
              </a:ext>
            </a:extLst>
          </p:cNvPr>
          <p:cNvSpPr txBox="1"/>
          <p:nvPr/>
        </p:nvSpPr>
        <p:spPr>
          <a:xfrm>
            <a:off x="6691191" y="2972661"/>
            <a:ext cx="4391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1591 W. Hill Field Road</a:t>
            </a:r>
          </a:p>
          <a:p>
            <a:pPr algn="ctr"/>
            <a:r>
              <a:rPr lang="en-US" sz="2400" dirty="0"/>
              <a:t>Layton, UT 84041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Front office</a:t>
            </a:r>
          </a:p>
          <a:p>
            <a:pPr algn="ctr"/>
            <a:r>
              <a:rPr lang="en-US" sz="2400" dirty="0"/>
              <a:t>Phone: (801) 336-3601</a:t>
            </a:r>
          </a:p>
          <a:p>
            <a:pPr algn="ctr"/>
            <a:r>
              <a:rPr lang="en-US" sz="2400" dirty="0"/>
              <a:t>Fax: (801) 336-3605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450</Words>
  <Application>Microsoft Macintosh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Impact</vt:lpstr>
      <vt:lpstr>Wingdings</vt:lpstr>
      <vt:lpstr>Retrospect</vt:lpstr>
      <vt:lpstr>NORTH DAVIS PREPARATORY ACADEMY</vt:lpstr>
      <vt:lpstr>WHAT IS TITLE I?</vt:lpstr>
      <vt:lpstr>NDPA &amp; TITLE I</vt:lpstr>
      <vt:lpstr>TARGETED ASSISTANCE</vt:lpstr>
      <vt:lpstr>Parent Rights</vt:lpstr>
      <vt:lpstr>PowerPoint Presentation</vt:lpstr>
      <vt:lpstr>How can you be involved?</vt:lpstr>
      <vt:lpstr>Where can I find info about the latest funding use?</vt:lpstr>
      <vt:lpstr>CONTACT US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DAVIS PREPARATORY ACADEMY</dc:title>
  <dc:creator>Jean Britton</dc:creator>
  <cp:lastModifiedBy>Cami Johnson</cp:lastModifiedBy>
  <cp:revision>55</cp:revision>
  <dcterms:created xsi:type="dcterms:W3CDTF">2020-11-20T17:04:44Z</dcterms:created>
  <dcterms:modified xsi:type="dcterms:W3CDTF">2025-09-12T18:14:42Z</dcterms:modified>
</cp:coreProperties>
</file>