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PT Sans Narrow"/>
      <p:regular r:id="rId19"/>
      <p:bold r:id="rId20"/>
    </p:embeddedFont>
    <p:embeddedFont>
      <p:font typeface="Open Sans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5" roundtripDataSignature="AMtx7mhqveJc5xqes+33hG0NERAb4Kko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TSansNarrow-bold.fntdata"/><Relationship Id="rId22" Type="http://schemas.openxmlformats.org/officeDocument/2006/relationships/font" Target="fonts/OpenSans-bold.fntdata"/><Relationship Id="rId21" Type="http://schemas.openxmlformats.org/officeDocument/2006/relationships/font" Target="fonts/OpenSans-regular.fntdata"/><Relationship Id="rId24" Type="http://schemas.openxmlformats.org/officeDocument/2006/relationships/font" Target="fonts/OpenSans-boldItalic.fntdata"/><Relationship Id="rId23" Type="http://schemas.openxmlformats.org/officeDocument/2006/relationships/font" Target="fonts/OpenSans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PTSansNarrow-regular.fntdata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7" name="Google Shape;117;p1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3" name="Google Shape;123;p1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9" name="Google Shape;129;p1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p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15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15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15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15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15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15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15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15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15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15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4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24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7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7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18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2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1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2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" name="Google Shape;47;p22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22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22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22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vahara-o5-public.s3.us-west-2.amazonaws.com/media/36483/Parent-Involvement-and-Engagement-Policy.pdf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vahara-o5-public.s3.us-west-2.amazonaws.com/media/35729/Student-Parent-School-Compact-Policy-.pdf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bonnevilleacademy.org/policies-procedures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1003650" y="4044889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en">
                <a:solidFill>
                  <a:schemeClr val="accent3"/>
                </a:solidFill>
              </a:rPr>
              <a:t>Bonneville Academy</a:t>
            </a:r>
            <a:endParaRPr>
              <a:solidFill>
                <a:schemeClr val="accent3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t/>
            </a:r>
            <a:endParaRPr sz="24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en"/>
              <a:t>Reading Achievement Throughout the School and Title I Overview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t/>
            </a:r>
            <a:endParaRPr sz="24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en">
                <a:solidFill>
                  <a:schemeClr val="accent3"/>
                </a:solidFill>
              </a:rPr>
              <a:t>2025-2026</a:t>
            </a:r>
            <a:endParaRPr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Parent Involvement</a:t>
            </a:r>
            <a:endParaRPr/>
          </a:p>
        </p:txBody>
      </p:sp>
      <p:sp>
        <p:nvSpPr>
          <p:cNvPr id="120" name="Google Shape;120;p10"/>
          <p:cNvSpPr txBox="1"/>
          <p:nvPr>
            <p:ph idx="1" type="body"/>
          </p:nvPr>
        </p:nvSpPr>
        <p:spPr>
          <a:xfrm>
            <a:off x="311700" y="1266325"/>
            <a:ext cx="88323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rgbClr val="342E22"/>
                </a:solidFill>
              </a:rPr>
              <a:t>Parents will have the following opportunities to be involved/engaged at Bonneville Academy: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000">
              <a:solidFill>
                <a:srgbClr val="342E22"/>
              </a:solidFill>
            </a:endParaRPr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400">
                <a:solidFill>
                  <a:srgbClr val="342E22"/>
                </a:solidFill>
              </a:rPr>
              <a:t>● Committee Member – Bonneville Academy will have a variety of committees including: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400">
                <a:solidFill>
                  <a:srgbClr val="342E22"/>
                </a:solidFill>
              </a:rPr>
              <a:t>Governance, Parent Teacher Organization, School Trust Lands, Academic Excellence and other board and administration created committees 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400">
                <a:solidFill>
                  <a:srgbClr val="342E22"/>
                </a:solidFill>
              </a:rPr>
              <a:t>● Participate with the Parent Teacher Organization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400">
                <a:solidFill>
                  <a:srgbClr val="342E22"/>
                </a:solidFill>
              </a:rPr>
              <a:t>● Volunteer in the general education classroom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400">
                <a:solidFill>
                  <a:srgbClr val="342E22"/>
                </a:solidFill>
              </a:rPr>
              <a:t>● Attend special programs including: Concerts, art programs, STEM Fair, and any other school sponsored programs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400">
                <a:solidFill>
                  <a:srgbClr val="342E22"/>
                </a:solidFill>
              </a:rPr>
              <a:t>● Annually parents will be asked for feedback regarding school policies and practices. Surveys will be made available to determine family and parent satisfaction.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Parent Engagement	</a:t>
            </a:r>
            <a:endParaRPr/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400"/>
              <a:t>Bonneville Academy will engage parents in the development of its Title I school plan and in the process of school review and improvement.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/>
              <a:t>A Title I school plan committee will be created. The committee will meet at least twice per year.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/>
              <a:t>The school will invite at least two parents to participate in the committee to help develop the school Title I plan. Parents will review information, attend scheduled meetings and give input in the development of the plan.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/>
              <a:t>Achievement data will be shared with parents.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/>
              <a:t>Parents will be invited to give input regarding academic goals.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400"/>
              <a:t>Parents and faculty will discuss evidence-based instructional practices.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400" u="sng">
                <a:solidFill>
                  <a:schemeClr val="hlink"/>
                </a:solidFill>
                <a:hlinkClick r:id="rId3"/>
              </a:rPr>
              <a:t>https://vahara-o5-public.s3.us-west-2.amazonaws.com/media/36483/Parent-Involvement-and-Engagement-Policy.pdf</a:t>
            </a:r>
            <a:endParaRPr sz="1400"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Student-Parent-School Compact</a:t>
            </a:r>
            <a:endParaRPr/>
          </a:p>
        </p:txBody>
      </p:sp>
      <p:sp>
        <p:nvSpPr>
          <p:cNvPr id="132" name="Google Shape;132;p1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Bonneville Academy believes that student success occurs when families, students, and school staff work together to help students reach their greatest potential. Each person plays a valuable role and each has their own responsibilities. It is when we combine those responsibilities that we reach our highest achievement ability! 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https://vahara-o5-public.s3.us-west-2.amazonaws.com/media/35729/Student-Parent-School-Compact-Policy-.pdf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3"/>
          <p:cNvSpPr txBox="1"/>
          <p:nvPr>
            <p:ph type="title"/>
          </p:nvPr>
        </p:nvSpPr>
        <p:spPr>
          <a:xfrm>
            <a:off x="311700" y="-387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u="sng"/>
              <a:t>If you have any questions or concerns:</a:t>
            </a:r>
            <a:endParaRPr u="sng"/>
          </a:p>
        </p:txBody>
      </p:sp>
      <p:sp>
        <p:nvSpPr>
          <p:cNvPr id="138" name="Google Shape;138;p13"/>
          <p:cNvSpPr txBox="1"/>
          <p:nvPr>
            <p:ph idx="1" type="body"/>
          </p:nvPr>
        </p:nvSpPr>
        <p:spPr>
          <a:xfrm>
            <a:off x="-192101" y="920400"/>
            <a:ext cx="4963885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500">
                <a:solidFill>
                  <a:srgbClr val="0070C0"/>
                </a:solidFill>
              </a:rPr>
              <a:t>Juliette Herrera</a:t>
            </a:r>
            <a:endParaRPr sz="1500">
              <a:solidFill>
                <a:srgbClr val="0070C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" sz="1500">
                <a:solidFill>
                  <a:srgbClr val="0070C0"/>
                </a:solidFill>
              </a:rPr>
              <a:t>Director</a:t>
            </a:r>
            <a:endParaRPr sz="1500">
              <a:solidFill>
                <a:srgbClr val="0070C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" sz="1500">
                <a:solidFill>
                  <a:srgbClr val="0070C0"/>
                </a:solidFill>
              </a:rPr>
              <a:t>juliette.herrera@bonnevilleacademy.org</a:t>
            </a:r>
            <a:endParaRPr sz="1500">
              <a:solidFill>
                <a:srgbClr val="0070C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" sz="1500">
                <a:solidFill>
                  <a:srgbClr val="0070C0"/>
                </a:solidFill>
              </a:rPr>
              <a:t>435-315-2080</a:t>
            </a:r>
            <a:endParaRPr sz="300">
              <a:solidFill>
                <a:srgbClr val="0070C0"/>
              </a:solidFill>
            </a:endParaRPr>
          </a:p>
        </p:txBody>
      </p:sp>
      <p:sp>
        <p:nvSpPr>
          <p:cNvPr id="139" name="Google Shape;139;p13"/>
          <p:cNvSpPr txBox="1"/>
          <p:nvPr>
            <p:ph idx="1" type="body"/>
          </p:nvPr>
        </p:nvSpPr>
        <p:spPr>
          <a:xfrm>
            <a:off x="4095825" y="966675"/>
            <a:ext cx="4963800" cy="55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500">
                <a:solidFill>
                  <a:srgbClr val="4A86E8"/>
                </a:solidFill>
              </a:rPr>
              <a:t>Michael Spendlove</a:t>
            </a:r>
            <a:endParaRPr sz="1500">
              <a:solidFill>
                <a:srgbClr val="4A86E8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" sz="1500">
                <a:solidFill>
                  <a:srgbClr val="4A86E8"/>
                </a:solidFill>
              </a:rPr>
              <a:t>Assistant Director</a:t>
            </a:r>
            <a:endParaRPr sz="1500">
              <a:solidFill>
                <a:srgbClr val="4A86E8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" sz="1500">
                <a:solidFill>
                  <a:srgbClr val="4A86E8"/>
                </a:solidFill>
              </a:rPr>
              <a:t>michael.spendlove@bonnevilleacademy.org</a:t>
            </a:r>
            <a:endParaRPr sz="1500">
              <a:solidFill>
                <a:srgbClr val="4A86E8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" sz="1500">
                <a:solidFill>
                  <a:srgbClr val="4A86E8"/>
                </a:solidFill>
              </a:rPr>
              <a:t>435-315-2080</a:t>
            </a:r>
            <a:endParaRPr sz="300"/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500"/>
          </a:p>
        </p:txBody>
      </p:sp>
      <p:sp>
        <p:nvSpPr>
          <p:cNvPr id="140" name="Google Shape;140;p13"/>
          <p:cNvSpPr txBox="1"/>
          <p:nvPr/>
        </p:nvSpPr>
        <p:spPr>
          <a:xfrm>
            <a:off x="1037345" y="3599691"/>
            <a:ext cx="6423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To learn more about the Title I policies visit the Bonneville Academy website at this link: https://bonnevilleacademy.org/policies/</a:t>
            </a:r>
            <a:endParaRPr b="0" i="0" sz="14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"/>
          <p:cNvSpPr txBox="1"/>
          <p:nvPr>
            <p:ph type="title"/>
          </p:nvPr>
        </p:nvSpPr>
        <p:spPr>
          <a:xfrm>
            <a:off x="311700" y="73400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000" u="sng"/>
              <a:t>What is Title I?</a:t>
            </a:r>
            <a:endParaRPr sz="4000" u="sng"/>
          </a:p>
        </p:txBody>
      </p:sp>
      <p:sp>
        <p:nvSpPr>
          <p:cNvPr id="72" name="Google Shape;72;p2"/>
          <p:cNvSpPr txBox="1"/>
          <p:nvPr>
            <p:ph idx="1" type="body"/>
          </p:nvPr>
        </p:nvSpPr>
        <p:spPr>
          <a:xfrm>
            <a:off x="120875" y="704600"/>
            <a:ext cx="89037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200"/>
              <a:t>Title I Part A, of the Elementary and Secondary Education Act (ESEA), provides financial assistance to districts and schools with high numbers of students from families who are considered “at-risk” or “disadvantaged”.</a:t>
            </a:r>
            <a:endParaRPr sz="2200"/>
          </a:p>
          <a:p>
            <a:pPr indent="-368300" lvl="0" marL="45720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Economically disadvantaged, disabled, migrants, or those who have limited English proficiency. </a:t>
            </a:r>
            <a:endParaRPr sz="2200"/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n" sz="2200"/>
              <a:t>The goal behind Title I is to “ensure all children have a fair, equal, and significant opportunity to obtain a high quality education and reach at least proficiency in state academic standards and assessments”.</a:t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/>
          <p:nvPr>
            <p:ph type="title"/>
          </p:nvPr>
        </p:nvSpPr>
        <p:spPr>
          <a:xfrm>
            <a:off x="311700" y="-92450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000" u="sng"/>
              <a:t>Title I Fund Approaches</a:t>
            </a:r>
            <a:endParaRPr sz="4000" u="sng"/>
          </a:p>
        </p:txBody>
      </p:sp>
      <p:sp>
        <p:nvSpPr>
          <p:cNvPr id="78" name="Google Shape;78;p3"/>
          <p:cNvSpPr txBox="1"/>
          <p:nvPr>
            <p:ph idx="1" type="body"/>
          </p:nvPr>
        </p:nvSpPr>
        <p:spPr>
          <a:xfrm>
            <a:off x="80575" y="580525"/>
            <a:ext cx="8970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200"/>
              <a:t>Title I provides funds to schools and districts to provide additional support and learning opportunities so all students can master the curriculum and meet the states challenging standards.</a:t>
            </a:r>
            <a:endParaRPr sz="22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" sz="2200"/>
              <a:t>Two Approaches: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200"/>
              <a:buAutoNum type="arabicPeriod"/>
            </a:pPr>
            <a:r>
              <a:rPr lang="en" sz="2200"/>
              <a:t>Targeted Approach: Only the percentage of students who are considered “at-risk” or “disadvantaged” are getting supports with funds. 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" sz="2200"/>
              <a:t>Whole School Approach: Whole school regardless of students who considered “at-risk” or “disadvantaged” are getting supports based on needs.</a:t>
            </a:r>
            <a:endParaRPr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"/>
          <p:cNvSpPr txBox="1"/>
          <p:nvPr>
            <p:ph type="title"/>
          </p:nvPr>
        </p:nvSpPr>
        <p:spPr>
          <a:xfrm>
            <a:off x="120875" y="-12175"/>
            <a:ext cx="89172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000" u="sng"/>
              <a:t>How does Bonneville Academy use </a:t>
            </a:r>
            <a:endParaRPr sz="4000" u="sng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000" u="sng"/>
              <a:t>Title I Funds?</a:t>
            </a:r>
            <a:endParaRPr sz="4000" u="sng"/>
          </a:p>
        </p:txBody>
      </p:sp>
      <p:sp>
        <p:nvSpPr>
          <p:cNvPr id="84" name="Google Shape;84;p4"/>
          <p:cNvSpPr txBox="1"/>
          <p:nvPr>
            <p:ph idx="1" type="body"/>
          </p:nvPr>
        </p:nvSpPr>
        <p:spPr>
          <a:xfrm>
            <a:off x="235500" y="1342525"/>
            <a:ext cx="37128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200"/>
              <a:t>About 38% of students qualify as “at-risk” but there is also a large academic need. </a:t>
            </a:r>
            <a:endParaRPr sz="2200"/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n" sz="2200"/>
              <a:t>Bonneville Academy has established that we will allocate these funds for tiered support for our students. </a:t>
            </a:r>
            <a:r>
              <a:rPr lang="en" sz="2400"/>
              <a:t> </a:t>
            </a:r>
            <a:endParaRPr sz="2400"/>
          </a:p>
        </p:txBody>
      </p:sp>
      <p:pic>
        <p:nvPicPr>
          <p:cNvPr id="85" name="Google Shape;8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97800" y="1304825"/>
            <a:ext cx="4911960" cy="3686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"/>
          <p:cNvSpPr txBox="1"/>
          <p:nvPr>
            <p:ph type="title"/>
          </p:nvPr>
        </p:nvSpPr>
        <p:spPr>
          <a:xfrm>
            <a:off x="311700" y="967200"/>
            <a:ext cx="8571300" cy="94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6000"/>
              <a:t>Why Use Title I for Tier 2 Support?</a:t>
            </a:r>
            <a:endParaRPr sz="6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"/>
          <p:cNvSpPr txBox="1"/>
          <p:nvPr>
            <p:ph type="title"/>
          </p:nvPr>
        </p:nvSpPr>
        <p:spPr>
          <a:xfrm>
            <a:off x="311700" y="106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000" u="sng"/>
              <a:t>2025 Acadience Achievement</a:t>
            </a:r>
            <a:endParaRPr sz="4000" u="sng"/>
          </a:p>
        </p:txBody>
      </p:sp>
      <p:pic>
        <p:nvPicPr>
          <p:cNvPr id="96" name="Google Shape;96;p6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6750" y="718025"/>
            <a:ext cx="6664164" cy="412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"/>
          <p:cNvSpPr txBox="1"/>
          <p:nvPr>
            <p:ph type="title"/>
          </p:nvPr>
        </p:nvSpPr>
        <p:spPr>
          <a:xfrm>
            <a:off x="311700" y="18987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u="sng"/>
              <a:t>School Goals and Use of Title I Funds</a:t>
            </a:r>
            <a:endParaRPr u="sng"/>
          </a:p>
        </p:txBody>
      </p:sp>
      <p:sp>
        <p:nvSpPr>
          <p:cNvPr id="102" name="Google Shape;102;p7"/>
          <p:cNvSpPr txBox="1"/>
          <p:nvPr>
            <p:ph idx="1" type="body"/>
          </p:nvPr>
        </p:nvSpPr>
        <p:spPr>
          <a:xfrm>
            <a:off x="311700" y="10377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" sz="2600"/>
              <a:t>Bonneville Academy’s Overarching Goal for the 2025-2026 School Year </a:t>
            </a:r>
            <a:endParaRPr b="1" sz="2600"/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Bonneville Academy will improve student academic performance by strengthening classroom instruction and increasing staff stability. Student progress in math will be monitored using RISE benchmark assessments, with a goal of achieving a minimum 3% increase in the composite score from Beginning of Year (BOY) to End of Year (EOY). </a:t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n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This growth will reflect movement of students from the “well below proficiency” band to the “below proficiency” band, as well as a 3% increase in the number of students moving from “below benchmark” to “at or above benchmark.</a:t>
            </a:r>
            <a:r>
              <a:rPr lang="en" sz="19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2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8"/>
          <p:cNvSpPr txBox="1"/>
          <p:nvPr>
            <p:ph type="title"/>
          </p:nvPr>
        </p:nvSpPr>
        <p:spPr>
          <a:xfrm>
            <a:off x="311700" y="163000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000" u="sng"/>
              <a:t>How can you help in this process?</a:t>
            </a:r>
            <a:endParaRPr sz="4000" u="sng"/>
          </a:p>
        </p:txBody>
      </p:sp>
      <p:sp>
        <p:nvSpPr>
          <p:cNvPr id="108" name="Google Shape;108;p8"/>
          <p:cNvSpPr txBox="1"/>
          <p:nvPr>
            <p:ph idx="1" type="body"/>
          </p:nvPr>
        </p:nvSpPr>
        <p:spPr>
          <a:xfrm>
            <a:off x="311700" y="1024600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200"/>
              <a:t>We know parents and family members are huge for student success and we thank you for all that you do! 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Some are on school committees which plan and vote for things that our school needs.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Some volunteer in their child’s classroom.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Many work with their child at home to continue their learning and reach out to the teacher.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-"/>
            </a:pPr>
            <a:r>
              <a:rPr lang="en" sz="2200"/>
              <a:t>Plus so many other ways to help! </a:t>
            </a:r>
            <a:endParaRPr sz="2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Parent Rights</a:t>
            </a:r>
            <a:endParaRPr/>
          </a:p>
        </p:txBody>
      </p:sp>
      <p:sp>
        <p:nvSpPr>
          <p:cNvPr id="114" name="Google Shape;114;p9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Parents have a right to know: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curriculum and assessments the school uses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qualifications of the teachers and paraprofessionals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academic growth of their students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Information regarding the Title I program and how funds are used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policies that are used to govern the Title I program</a:t>
            </a:r>
            <a:endParaRPr/>
          </a:p>
          <a:p>
            <a:pPr indent="0" lvl="1" marL="5969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r>
              <a:rPr lang="en"/>
              <a:t>	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